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4.jpg" ContentType="image/jpg"/>
  <Override PartName="/ppt/notesSlides/notesSlide4.xml" ContentType="application/vnd.openxmlformats-officedocument.presentationml.notesSlide+xml"/>
  <Override PartName="/ppt/media/image3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2"/>
  </p:notesMasterIdLst>
  <p:sldIdLst>
    <p:sldId id="322" r:id="rId2"/>
    <p:sldId id="369" r:id="rId3"/>
    <p:sldId id="371" r:id="rId4"/>
    <p:sldId id="370" r:id="rId5"/>
    <p:sldId id="372" r:id="rId6"/>
    <p:sldId id="376" r:id="rId7"/>
    <p:sldId id="373" r:id="rId8"/>
    <p:sldId id="379" r:id="rId9"/>
    <p:sldId id="378" r:id="rId10"/>
    <p:sldId id="375" r:id="rId11"/>
  </p:sldIdLst>
  <p:sldSz cx="12239625" cy="6840538"/>
  <p:notesSz cx="6888163" cy="10020300"/>
  <p:embeddedFontLst>
    <p:embeddedFont>
      <p:font typeface="Open Sans" panose="020B0604020202020204" charset="0"/>
      <p:regular r:id="rId13"/>
    </p:embeddedFont>
    <p:embeddedFont>
      <p:font typeface="Arial Black" panose="020B0A04020102020204" pitchFamily="34" charset="0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 Extrabold" panose="020B0604020202020204" charset="0"/>
      <p:bold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38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BE"/>
    <a:srgbClr val="7EB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86" y="66"/>
      </p:cViewPr>
      <p:guideLst>
        <p:guide orient="horz" pos="2154"/>
        <p:guide pos="38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03AD7B8-3253-4EBD-8750-08095C8A10FD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52538"/>
            <a:ext cx="60499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BC2E54D7-271E-4D77-BA1A-807B1AD07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454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E54D7-271E-4D77-BA1A-807B1AD07AF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252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26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Необходимо расшифровать,</a:t>
            </a:r>
            <a:r>
              <a:rPr lang="ru-RU" baseline="0" dirty="0" smtClean="0"/>
              <a:t> что мы вкладываем в понятие Видение и Миссия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E54D7-271E-4D77-BA1A-807B1AD07AF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072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7045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_с_фото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668255" y="3267411"/>
            <a:ext cx="6468174" cy="621197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2400" b="0" cap="all" baseline="0">
                <a:solidFill>
                  <a:srgbClr val="0078B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ru-RU" dirty="0" smtClean="0"/>
              <a:t>УПРАВЛЕНИЕ ОБЪЕКТАМИ КОММЕРЧЕСКОЙ НЕДВИЖИМОСТИ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668255" y="2916454"/>
            <a:ext cx="6468174" cy="331707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ru-RU" dirty="0" smtClean="0"/>
              <a:t>Коммерческое предложение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18" y="3209661"/>
            <a:ext cx="2042164" cy="65532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68255" y="5563403"/>
            <a:ext cx="1137812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 smtClean="0">
                <a:solidFill>
                  <a:srgbClr val="0078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 </a:t>
            </a:r>
            <a:r>
              <a:rPr lang="ru-RU" dirty="0" smtClean="0">
                <a:solidFill>
                  <a:srgbClr val="0078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</a:t>
            </a:r>
            <a:endParaRPr lang="ru-RU" dirty="0">
              <a:solidFill>
                <a:srgbClr val="0078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822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_сини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618738" y="2916454"/>
            <a:ext cx="6468174" cy="331707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ru-RU" dirty="0" smtClean="0"/>
              <a:t>Презентация для строителей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618738" y="3267411"/>
            <a:ext cx="6468174" cy="621197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2400" b="0" cap="none" baseline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ru-RU" dirty="0" smtClean="0"/>
              <a:t>Слайд для отбивки например</a:t>
            </a:r>
            <a:br>
              <a:rPr lang="ru-RU" dirty="0" smtClean="0"/>
            </a:br>
            <a:r>
              <a:rPr lang="ru-RU" dirty="0" err="1" smtClean="0"/>
              <a:t>подтема</a:t>
            </a:r>
            <a:r>
              <a:rPr lang="ru-RU" dirty="0" smtClean="0"/>
              <a:t> презентации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10" y="1051560"/>
            <a:ext cx="2042164" cy="6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74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_бел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618738" y="2916454"/>
            <a:ext cx="6468174" cy="331707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rgbClr val="0078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ru-RU" dirty="0" smtClean="0"/>
              <a:t>Презентация для строителей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618738" y="3267411"/>
            <a:ext cx="6468174" cy="621197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2400" b="0" cap="none" baseline="0">
                <a:solidFill>
                  <a:srgbClr val="0078B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ru-RU" dirty="0" smtClean="0"/>
              <a:t>Слайд для отбивки например</a:t>
            </a:r>
            <a:br>
              <a:rPr lang="ru-RU" dirty="0" smtClean="0"/>
            </a:br>
            <a:r>
              <a:rPr lang="ru-RU" dirty="0" err="1" smtClean="0"/>
              <a:t>подтема</a:t>
            </a:r>
            <a:r>
              <a:rPr lang="ru-RU" dirty="0" smtClean="0"/>
              <a:t> презентации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10" y="1051560"/>
            <a:ext cx="2042164" cy="6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43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+круговая диаграмм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29641" y="1051560"/>
            <a:ext cx="5471160" cy="769416"/>
          </a:xfrm>
        </p:spPr>
        <p:txBody>
          <a:bodyPr anchor="t">
            <a:normAutofit/>
          </a:bodyPr>
          <a:lstStyle>
            <a:lvl1pPr>
              <a:defRPr sz="2400" b="0" cap="none" baseline="0">
                <a:solidFill>
                  <a:srgbClr val="0078B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ru-RU" dirty="0" smtClean="0"/>
              <a:t>Управляющая компания «</a:t>
            </a:r>
            <a:r>
              <a:rPr lang="en-US" dirty="0" err="1" smtClean="0"/>
              <a:t>Marden</a:t>
            </a:r>
            <a:r>
              <a:rPr lang="en-US" dirty="0" smtClean="0"/>
              <a:t> Realty»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10" y="1051560"/>
            <a:ext cx="2042164" cy="655321"/>
          </a:xfrm>
          <a:prstGeom prst="rect">
            <a:avLst/>
          </a:prstGeom>
        </p:spPr>
      </p:pic>
      <p:sp>
        <p:nvSpPr>
          <p:cNvPr id="8" name="Текст 14"/>
          <p:cNvSpPr>
            <a:spLocks noGrp="1"/>
          </p:cNvSpPr>
          <p:nvPr>
            <p:ph type="body" sz="quarter" idx="16" hasCustomPrompt="1"/>
          </p:nvPr>
        </p:nvSpPr>
        <p:spPr>
          <a:xfrm>
            <a:off x="929641" y="2053588"/>
            <a:ext cx="5471160" cy="3755147"/>
          </a:xfrm>
        </p:spPr>
        <p:txBody>
          <a:bodyPr>
            <a:noAutofit/>
          </a:bodyPr>
          <a:lstStyle>
            <a:lvl1pPr marL="0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8983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7966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949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932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ru-RU" dirty="0" smtClean="0"/>
              <a:t>Компания «</a:t>
            </a:r>
            <a:r>
              <a:rPr lang="ru-RU" dirty="0" err="1" smtClean="0"/>
              <a:t>Marden</a:t>
            </a:r>
            <a:r>
              <a:rPr lang="ru-RU" dirty="0" smtClean="0"/>
              <a:t> </a:t>
            </a:r>
            <a:r>
              <a:rPr lang="ru-RU" dirty="0" err="1" smtClean="0"/>
              <a:t>Realty</a:t>
            </a:r>
            <a:r>
              <a:rPr lang="ru-RU" dirty="0" smtClean="0"/>
              <a:t>» основана в 2006 году. </a:t>
            </a:r>
          </a:p>
          <a:p>
            <a:pPr lvl="0"/>
            <a:r>
              <a:rPr lang="ru-RU" dirty="0" smtClean="0"/>
              <a:t>С 2011 года в компании на регулярной основе внедряется японская философия бережливого производства </a:t>
            </a:r>
            <a:r>
              <a:rPr lang="ru-RU" dirty="0" err="1" smtClean="0"/>
              <a:t>Кайдзен</a:t>
            </a:r>
            <a:endParaRPr lang="ru-RU" dirty="0" smtClean="0"/>
          </a:p>
          <a:p>
            <a:pPr lvl="0"/>
            <a:r>
              <a:rPr lang="ru-RU" dirty="0" smtClean="0"/>
              <a:t>Специалисты компании прошли обучение по 3 программам профессионального управления коммерческой недвижимостью (г. Санкт-Петербург)</a:t>
            </a:r>
          </a:p>
          <a:p>
            <a:pPr lvl="0"/>
            <a:r>
              <a:rPr lang="ru-RU" dirty="0" smtClean="0"/>
              <a:t>В составе управляющей компании 3 собственных подразделения – инженерно-технический отдел, профессиональная </a:t>
            </a:r>
            <a:r>
              <a:rPr lang="ru-RU" dirty="0" err="1" smtClean="0"/>
              <a:t>клининговая</a:t>
            </a:r>
            <a:r>
              <a:rPr lang="ru-RU" dirty="0" smtClean="0"/>
              <a:t> служба, коммерческая служба, что позволяет компании «</a:t>
            </a:r>
            <a:r>
              <a:rPr lang="ru-RU" dirty="0" err="1" smtClean="0"/>
              <a:t>Marden</a:t>
            </a:r>
            <a:r>
              <a:rPr lang="ru-RU" dirty="0" smtClean="0"/>
              <a:t> </a:t>
            </a:r>
            <a:r>
              <a:rPr lang="ru-RU" dirty="0" err="1" smtClean="0"/>
              <a:t>Realty</a:t>
            </a:r>
            <a:r>
              <a:rPr lang="ru-RU" dirty="0" smtClean="0"/>
              <a:t>» качественно оказывать весь спектр услуг управления</a:t>
            </a:r>
          </a:p>
          <a:p>
            <a:pPr lvl="0"/>
            <a:r>
              <a:rPr lang="ru-RU" dirty="0" smtClean="0"/>
              <a:t>Многие специалисты компании имеют девятилетний опыт профессионального управления и эксплуатации офисной недвижимости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29641" y="793895"/>
            <a:ext cx="5471160" cy="288000"/>
          </a:xfrm>
        </p:spPr>
        <p:txBody>
          <a:bodyPr/>
          <a:lstStyle>
            <a:lvl1pPr marL="0" indent="0">
              <a:buNone/>
              <a:defRPr>
                <a:solidFill>
                  <a:srgbClr val="7EBADE"/>
                </a:solidFill>
              </a:defRPr>
            </a:lvl1pPr>
          </a:lstStyle>
          <a:p>
            <a:pPr lvl="0"/>
            <a:r>
              <a:rPr lang="ru-RU" dirty="0" smtClean="0"/>
              <a:t>Управление объектами коммерческой недвижимости</a:t>
            </a:r>
            <a:endParaRPr lang="ru-RU" dirty="0"/>
          </a:p>
        </p:txBody>
      </p:sp>
      <p:sp>
        <p:nvSpPr>
          <p:cNvPr id="11" name="Номер слайда 4"/>
          <p:cNvSpPr>
            <a:spLocks noGrp="1"/>
          </p:cNvSpPr>
          <p:nvPr>
            <p:ph type="sldNum" sz="quarter" idx="22"/>
          </p:nvPr>
        </p:nvSpPr>
        <p:spPr>
          <a:xfrm>
            <a:off x="8456058" y="5973345"/>
            <a:ext cx="2753916" cy="364195"/>
          </a:xfrm>
        </p:spPr>
        <p:txBody>
          <a:bodyPr/>
          <a:lstStyle/>
          <a:p>
            <a:r>
              <a:rPr lang="ru-RU" dirty="0" smtClean="0"/>
              <a:t>Страница </a:t>
            </a:r>
            <a:fld id="{37E3A723-3847-4691-9EF0-DCEBACAD1215}" type="slidenum">
              <a:rPr lang="ru-RU" smtClean="0"/>
              <a:pPr/>
              <a:t>‹#›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66725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олбчатая диаграмм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29641" y="1051560"/>
            <a:ext cx="5471160" cy="769416"/>
          </a:xfrm>
        </p:spPr>
        <p:txBody>
          <a:bodyPr anchor="t">
            <a:normAutofit/>
          </a:bodyPr>
          <a:lstStyle>
            <a:lvl1pPr>
              <a:defRPr sz="2400" b="0" cap="none" baseline="0">
                <a:solidFill>
                  <a:srgbClr val="0078B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ru-RU" dirty="0" smtClean="0"/>
              <a:t>Почему порождена </a:t>
            </a:r>
            <a:br>
              <a:rPr lang="ru-RU" dirty="0" smtClean="0"/>
            </a:br>
            <a:r>
              <a:rPr lang="ru-RU" dirty="0" smtClean="0"/>
              <a:t>временем абстракция?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10" y="1051560"/>
            <a:ext cx="2042164" cy="655321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29641" y="793895"/>
            <a:ext cx="5471160" cy="288000"/>
          </a:xfrm>
        </p:spPr>
        <p:txBody>
          <a:bodyPr/>
          <a:lstStyle>
            <a:lvl1pPr marL="0" indent="0">
              <a:buNone/>
              <a:defRPr>
                <a:solidFill>
                  <a:srgbClr val="7EBADE"/>
                </a:solidFill>
              </a:defRPr>
            </a:lvl1pPr>
          </a:lstStyle>
          <a:p>
            <a:pPr lvl="0"/>
            <a:r>
              <a:rPr lang="ru-RU" dirty="0" smtClean="0"/>
              <a:t>Управление объектами коммерческой недвижимости</a:t>
            </a:r>
            <a:endParaRPr lang="ru-RU" dirty="0"/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22"/>
          </p:nvPr>
        </p:nvSpPr>
        <p:spPr>
          <a:xfrm>
            <a:off x="8456058" y="5973345"/>
            <a:ext cx="2753916" cy="364195"/>
          </a:xfrm>
        </p:spPr>
        <p:txBody>
          <a:bodyPr/>
          <a:lstStyle/>
          <a:p>
            <a:r>
              <a:rPr lang="ru-RU" dirty="0" smtClean="0"/>
              <a:t>Страница </a:t>
            </a:r>
            <a:fld id="{37E3A723-3847-4691-9EF0-DCEBACAD1215}" type="slidenum">
              <a:rPr lang="ru-RU" smtClean="0"/>
              <a:pPr/>
              <a:t>‹#›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60847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98" b="1" i="0">
                <a:solidFill>
                  <a:srgbClr val="0078BD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99" b="0" i="0">
                <a:solidFill>
                  <a:srgbClr val="7DB9DE"/>
                </a:solidFill>
                <a:latin typeface="Calibri"/>
                <a:cs typeface="Calibri"/>
              </a:defRPr>
            </a:lvl1pPr>
          </a:lstStyle>
          <a:p>
            <a:pPr marL="91376"/>
            <a:r>
              <a:rPr lang="ru-RU" spc="105" smtClean="0"/>
              <a:t>С</a:t>
            </a:r>
            <a:r>
              <a:rPr lang="ru-RU" spc="90" smtClean="0"/>
              <a:t>тр</a:t>
            </a:r>
            <a:r>
              <a:rPr lang="ru-RU" spc="85" smtClean="0"/>
              <a:t>а</a:t>
            </a:r>
            <a:r>
              <a:rPr lang="ru-RU" spc="100" smtClean="0"/>
              <a:t>ни</a:t>
            </a:r>
            <a:r>
              <a:rPr lang="ru-RU" spc="75" smtClean="0"/>
              <a:t>ц</a:t>
            </a:r>
            <a:r>
              <a:rPr lang="ru-RU" spc="80" smtClean="0"/>
              <a:t>а</a:t>
            </a:r>
            <a:r>
              <a:rPr lang="ru-RU" spc="25" smtClean="0"/>
              <a:t> </a:t>
            </a:r>
            <a:fld id="{81D60167-4931-47E6-BA6A-407CBD079E47}" type="slidenum">
              <a:rPr spc="10" smtClean="0">
                <a:latin typeface="Arial"/>
                <a:cs typeface="Arial"/>
              </a:rPr>
              <a:pPr marL="91376"/>
              <a:t>‹#›</a:t>
            </a:fld>
            <a:endParaRPr spc="1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3653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_бел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668255" y="3267411"/>
            <a:ext cx="6468174" cy="1030269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2400" b="0" cap="all" baseline="0">
                <a:solidFill>
                  <a:srgbClr val="0078B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ru-RU" dirty="0" smtClean="0"/>
              <a:t>Слайд с совершенно</a:t>
            </a:r>
            <a:br>
              <a:rPr lang="ru-RU" dirty="0" smtClean="0"/>
            </a:br>
            <a:r>
              <a:rPr lang="ru-RU" dirty="0" smtClean="0"/>
              <a:t>другим текстом</a:t>
            </a:r>
            <a:br>
              <a:rPr lang="ru-RU" dirty="0" smtClean="0"/>
            </a:br>
            <a:r>
              <a:rPr lang="ru-RU" dirty="0" smtClean="0"/>
              <a:t>вообще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668255" y="2916454"/>
            <a:ext cx="6468174" cy="331707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ru-RU" dirty="0" smtClean="0"/>
              <a:t>Презентация для строителей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18" y="3209661"/>
            <a:ext cx="2042164" cy="65532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68255" y="5563403"/>
            <a:ext cx="1137812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 smtClean="0">
                <a:solidFill>
                  <a:srgbClr val="0078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 </a:t>
            </a:r>
            <a:r>
              <a:rPr lang="ru-RU" dirty="0" smtClean="0">
                <a:solidFill>
                  <a:srgbClr val="0078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</a:t>
            </a:r>
            <a:endParaRPr lang="ru-RU" dirty="0">
              <a:solidFill>
                <a:srgbClr val="0078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186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_тем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668255" y="2916454"/>
            <a:ext cx="6468174" cy="331707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ru-RU" dirty="0" smtClean="0"/>
              <a:t>Вопрос из жизни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18" y="3209661"/>
            <a:ext cx="2042164" cy="65532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68255" y="5563403"/>
            <a:ext cx="1137812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 </a:t>
            </a:r>
            <a:r>
              <a:rPr lang="ru-RU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</a:t>
            </a:r>
            <a:endParaRPr lang="ru-RU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668255" y="3267411"/>
            <a:ext cx="6468174" cy="621197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2400" b="0" cap="all" baseline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ru-RU" dirty="0" err="1" smtClean="0"/>
              <a:t>пОЧЕМУ</a:t>
            </a:r>
            <a:r>
              <a:rPr lang="ru-RU" dirty="0" smtClean="0"/>
              <a:t> Я НЕ ПТИЦА,</a:t>
            </a:r>
            <a:br>
              <a:rPr lang="ru-RU" dirty="0" smtClean="0"/>
            </a:br>
            <a:r>
              <a:rPr lang="ru-RU" dirty="0" smtClean="0"/>
              <a:t>почему НЕ ЛЕТАЮ?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122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ированный список+фото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29641" y="1051560"/>
            <a:ext cx="5471160" cy="769416"/>
          </a:xfrm>
        </p:spPr>
        <p:txBody>
          <a:bodyPr anchor="t">
            <a:normAutofit/>
          </a:bodyPr>
          <a:lstStyle>
            <a:lvl1pPr>
              <a:defRPr sz="2400" b="0" cap="none" baseline="0">
                <a:solidFill>
                  <a:srgbClr val="0078B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ru-RU" dirty="0" smtClean="0"/>
              <a:t>Профессиональный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err="1" smtClean="0"/>
              <a:t>клининг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10" y="1051560"/>
            <a:ext cx="2042164" cy="655321"/>
          </a:xfrm>
          <a:prstGeom prst="rect">
            <a:avLst/>
          </a:prstGeom>
        </p:spPr>
      </p:pic>
      <p:sp>
        <p:nvSpPr>
          <p:cNvPr id="9" name="Рисунок 2"/>
          <p:cNvSpPr>
            <a:spLocks noGrp="1"/>
          </p:cNvSpPr>
          <p:nvPr>
            <p:ph type="pic" idx="13"/>
          </p:nvPr>
        </p:nvSpPr>
        <p:spPr>
          <a:xfrm>
            <a:off x="9177335" y="2053589"/>
            <a:ext cx="2032639" cy="1704219"/>
          </a:xfrm>
        </p:spPr>
        <p:txBody>
          <a:bodyPr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4"/>
          </p:nvPr>
        </p:nvSpPr>
        <p:spPr>
          <a:xfrm>
            <a:off x="9177335" y="4104516"/>
            <a:ext cx="2032639" cy="1704219"/>
          </a:xfrm>
        </p:spPr>
        <p:txBody>
          <a:bodyPr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endParaRPr lang="ru-RU" dirty="0"/>
          </a:p>
        </p:txBody>
      </p:sp>
      <p:sp>
        <p:nvSpPr>
          <p:cNvPr id="16" name="Текст 14"/>
          <p:cNvSpPr>
            <a:spLocks noGrp="1"/>
          </p:cNvSpPr>
          <p:nvPr>
            <p:ph type="body" sz="quarter" idx="16"/>
          </p:nvPr>
        </p:nvSpPr>
        <p:spPr>
          <a:xfrm>
            <a:off x="712801" y="2053588"/>
            <a:ext cx="5688000" cy="3755147"/>
          </a:xfrm>
        </p:spPr>
        <p:txBody>
          <a:bodyPr>
            <a:noAutofit/>
          </a:bodyPr>
          <a:lstStyle>
            <a:lvl1pPr marL="229492" indent="-229492">
              <a:buClr>
                <a:srgbClr val="7EBADE"/>
              </a:buClr>
              <a:buFont typeface="Open Sans Extrabold" panose="020B0906030804020204" pitchFamily="34" charset="0"/>
              <a:buChar char="—"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8475" indent="-229492">
              <a:buClr>
                <a:srgbClr val="7EBADE"/>
              </a:buClr>
              <a:buFont typeface="Open Sans Extrabold" panose="020B0906030804020204" pitchFamily="34" charset="0"/>
              <a:buChar char="—"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7458" indent="-229492">
              <a:buClr>
                <a:srgbClr val="7EBADE"/>
              </a:buClr>
              <a:buFont typeface="Open Sans Extrabold" panose="020B0906030804020204" pitchFamily="34" charset="0"/>
              <a:buChar char="—"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6441" indent="-229492">
              <a:buClr>
                <a:srgbClr val="7EBADE"/>
              </a:buClr>
              <a:buFont typeface="Open Sans Extrabold" panose="020B0906030804020204" pitchFamily="34" charset="0"/>
              <a:buChar char="—"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65424" indent="-229492">
              <a:buClr>
                <a:srgbClr val="7EBADE"/>
              </a:buClr>
              <a:buFont typeface="Open Sans Extrabold" panose="020B0906030804020204" pitchFamily="34" charset="0"/>
              <a:buChar char="—"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29641" y="793896"/>
            <a:ext cx="5471160" cy="288000"/>
          </a:xfrm>
        </p:spPr>
        <p:txBody>
          <a:bodyPr/>
          <a:lstStyle>
            <a:lvl1pPr marL="0" indent="0">
              <a:buNone/>
              <a:defRPr>
                <a:solidFill>
                  <a:srgbClr val="7EBADE"/>
                </a:solidFill>
              </a:defRPr>
            </a:lvl1pPr>
          </a:lstStyle>
          <a:p>
            <a:pPr lvl="0"/>
            <a:r>
              <a:rPr lang="ru-RU" dirty="0" smtClean="0"/>
              <a:t>Управление объектами коммерческой недвижимости</a:t>
            </a:r>
            <a:endParaRPr lang="ru-RU" dirty="0"/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22"/>
          </p:nvPr>
        </p:nvSpPr>
        <p:spPr>
          <a:xfrm>
            <a:off x="8456058" y="5973345"/>
            <a:ext cx="2753916" cy="364195"/>
          </a:xfrm>
        </p:spPr>
        <p:txBody>
          <a:bodyPr/>
          <a:lstStyle/>
          <a:p>
            <a:r>
              <a:rPr lang="ru-RU" dirty="0" smtClean="0"/>
              <a:t>Страница </a:t>
            </a:r>
            <a:fld id="{37E3A723-3847-4691-9EF0-DCEBACAD1215}" type="slidenum">
              <a:rPr lang="ru-RU" smtClean="0"/>
              <a:pPr/>
              <a:t>‹#›</a:t>
            </a:fld>
            <a:endParaRPr lang="ru-RU" dirty="0" smtClean="0"/>
          </a:p>
        </p:txBody>
      </p:sp>
      <p:sp>
        <p:nvSpPr>
          <p:cNvPr id="13" name="Рисунок 2"/>
          <p:cNvSpPr>
            <a:spLocks noGrp="1"/>
          </p:cNvSpPr>
          <p:nvPr>
            <p:ph type="pic" idx="23"/>
          </p:nvPr>
        </p:nvSpPr>
        <p:spPr>
          <a:xfrm>
            <a:off x="6815089" y="2053589"/>
            <a:ext cx="2032639" cy="3755146"/>
          </a:xfrm>
          <a:custGeom>
            <a:avLst/>
            <a:gdLst>
              <a:gd name="connsiteX0" fmla="*/ 338780 w 2032639"/>
              <a:gd name="connsiteY0" fmla="*/ 0 h 3755146"/>
              <a:gd name="connsiteX1" fmla="*/ 1693859 w 2032639"/>
              <a:gd name="connsiteY1" fmla="*/ 0 h 3755146"/>
              <a:gd name="connsiteX2" fmla="*/ 2032639 w 2032639"/>
              <a:gd name="connsiteY2" fmla="*/ 338780 h 3755146"/>
              <a:gd name="connsiteX3" fmla="*/ 2032639 w 2032639"/>
              <a:gd name="connsiteY3" fmla="*/ 3755146 h 3755146"/>
              <a:gd name="connsiteX4" fmla="*/ 2032639 w 2032639"/>
              <a:gd name="connsiteY4" fmla="*/ 3755146 h 3755146"/>
              <a:gd name="connsiteX5" fmla="*/ 0 w 2032639"/>
              <a:gd name="connsiteY5" fmla="*/ 3755146 h 3755146"/>
              <a:gd name="connsiteX6" fmla="*/ 0 w 2032639"/>
              <a:gd name="connsiteY6" fmla="*/ 3755146 h 3755146"/>
              <a:gd name="connsiteX7" fmla="*/ 0 w 2032639"/>
              <a:gd name="connsiteY7" fmla="*/ 338780 h 3755146"/>
              <a:gd name="connsiteX8" fmla="*/ 338780 w 2032639"/>
              <a:gd name="connsiteY8" fmla="*/ 0 h 3755146"/>
              <a:gd name="connsiteX0" fmla="*/ 338780 w 2032639"/>
              <a:gd name="connsiteY0" fmla="*/ 0 h 3755146"/>
              <a:gd name="connsiteX1" fmla="*/ 2032639 w 2032639"/>
              <a:gd name="connsiteY1" fmla="*/ 338780 h 3755146"/>
              <a:gd name="connsiteX2" fmla="*/ 2032639 w 2032639"/>
              <a:gd name="connsiteY2" fmla="*/ 3755146 h 3755146"/>
              <a:gd name="connsiteX3" fmla="*/ 2032639 w 2032639"/>
              <a:gd name="connsiteY3" fmla="*/ 3755146 h 3755146"/>
              <a:gd name="connsiteX4" fmla="*/ 0 w 2032639"/>
              <a:gd name="connsiteY4" fmla="*/ 3755146 h 3755146"/>
              <a:gd name="connsiteX5" fmla="*/ 0 w 2032639"/>
              <a:gd name="connsiteY5" fmla="*/ 3755146 h 3755146"/>
              <a:gd name="connsiteX6" fmla="*/ 0 w 2032639"/>
              <a:gd name="connsiteY6" fmla="*/ 338780 h 3755146"/>
              <a:gd name="connsiteX7" fmla="*/ 338780 w 2032639"/>
              <a:gd name="connsiteY7" fmla="*/ 0 h 3755146"/>
              <a:gd name="connsiteX0" fmla="*/ 338780 w 2032639"/>
              <a:gd name="connsiteY0" fmla="*/ 0 h 3755146"/>
              <a:gd name="connsiteX1" fmla="*/ 2032639 w 2032639"/>
              <a:gd name="connsiteY1" fmla="*/ 2191 h 3755146"/>
              <a:gd name="connsiteX2" fmla="*/ 2032639 w 2032639"/>
              <a:gd name="connsiteY2" fmla="*/ 3755146 h 3755146"/>
              <a:gd name="connsiteX3" fmla="*/ 2032639 w 2032639"/>
              <a:gd name="connsiteY3" fmla="*/ 3755146 h 3755146"/>
              <a:gd name="connsiteX4" fmla="*/ 0 w 2032639"/>
              <a:gd name="connsiteY4" fmla="*/ 3755146 h 3755146"/>
              <a:gd name="connsiteX5" fmla="*/ 0 w 2032639"/>
              <a:gd name="connsiteY5" fmla="*/ 3755146 h 3755146"/>
              <a:gd name="connsiteX6" fmla="*/ 0 w 2032639"/>
              <a:gd name="connsiteY6" fmla="*/ 338780 h 3755146"/>
              <a:gd name="connsiteX7" fmla="*/ 338780 w 2032639"/>
              <a:gd name="connsiteY7" fmla="*/ 0 h 375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32639" h="3755146">
                <a:moveTo>
                  <a:pt x="338780" y="0"/>
                </a:moveTo>
                <a:lnTo>
                  <a:pt x="2032639" y="2191"/>
                </a:lnTo>
                <a:lnTo>
                  <a:pt x="2032639" y="3755146"/>
                </a:lnTo>
                <a:lnTo>
                  <a:pt x="2032639" y="3755146"/>
                </a:lnTo>
                <a:lnTo>
                  <a:pt x="0" y="3755146"/>
                </a:lnTo>
                <a:lnTo>
                  <a:pt x="0" y="3755146"/>
                </a:lnTo>
                <a:lnTo>
                  <a:pt x="0" y="338780"/>
                </a:lnTo>
                <a:cubicBezTo>
                  <a:pt x="0" y="151677"/>
                  <a:pt x="151677" y="0"/>
                  <a:pt x="338780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6611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+фото в три столбц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29641" y="1051560"/>
            <a:ext cx="5471160" cy="769416"/>
          </a:xfrm>
        </p:spPr>
        <p:txBody>
          <a:bodyPr anchor="t">
            <a:normAutofit/>
          </a:bodyPr>
          <a:lstStyle>
            <a:lvl1pPr>
              <a:defRPr sz="2400" b="0" cap="none" baseline="0">
                <a:solidFill>
                  <a:srgbClr val="0078B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ru-RU" dirty="0" smtClean="0"/>
              <a:t>Профессиональный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err="1" smtClean="0"/>
              <a:t>клининг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10" y="1051560"/>
            <a:ext cx="2042164" cy="655321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29641" y="793895"/>
            <a:ext cx="5471160" cy="288000"/>
          </a:xfrm>
        </p:spPr>
        <p:txBody>
          <a:bodyPr/>
          <a:lstStyle>
            <a:lvl1pPr marL="0" indent="0">
              <a:buNone/>
              <a:defRPr>
                <a:solidFill>
                  <a:srgbClr val="7EBADE"/>
                </a:solidFill>
              </a:defRPr>
            </a:lvl1pPr>
          </a:lstStyle>
          <a:p>
            <a:pPr lvl="0"/>
            <a:r>
              <a:rPr lang="ru-RU" dirty="0" smtClean="0"/>
              <a:t>Управление объектами коммерческой недвижимости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3"/>
          </p:nvPr>
        </p:nvSpPr>
        <p:spPr>
          <a:xfrm>
            <a:off x="4605335" y="2053589"/>
            <a:ext cx="3025175" cy="1704219"/>
          </a:xfrm>
        </p:spPr>
        <p:txBody>
          <a:bodyPr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endParaRPr lang="ru-RU" dirty="0"/>
          </a:p>
        </p:txBody>
      </p:sp>
      <p:sp>
        <p:nvSpPr>
          <p:cNvPr id="13" name="Рисунок 2"/>
          <p:cNvSpPr>
            <a:spLocks noGrp="1"/>
          </p:cNvSpPr>
          <p:nvPr>
            <p:ph type="pic" idx="20"/>
          </p:nvPr>
        </p:nvSpPr>
        <p:spPr>
          <a:xfrm>
            <a:off x="8189588" y="2053589"/>
            <a:ext cx="3025175" cy="1704219"/>
          </a:xfrm>
        </p:spPr>
        <p:txBody>
          <a:bodyPr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22" hasCustomPrompt="1"/>
          </p:nvPr>
        </p:nvSpPr>
        <p:spPr>
          <a:xfrm>
            <a:off x="929641" y="3927357"/>
            <a:ext cx="3121403" cy="207868"/>
          </a:xfrm>
        </p:spPr>
        <p:txBody>
          <a:bodyPr>
            <a:noAutofit/>
          </a:bodyPr>
          <a:lstStyle>
            <a:lvl1pPr marL="0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 b="1">
                <a:solidFill>
                  <a:srgbClr val="0078B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8983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7966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949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932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ru-RU" dirty="0" smtClean="0"/>
              <a:t>Бизнес-центр «</a:t>
            </a:r>
            <a:r>
              <a:rPr lang="en-US" dirty="0" err="1" smtClean="0"/>
              <a:t>Baykonyr</a:t>
            </a:r>
            <a:r>
              <a:rPr lang="en-US" dirty="0" smtClean="0"/>
              <a:t>»</a:t>
            </a:r>
            <a:endParaRPr lang="ru-RU" dirty="0" smtClean="0"/>
          </a:p>
        </p:txBody>
      </p:sp>
      <p:sp>
        <p:nvSpPr>
          <p:cNvPr id="17" name="Текст 14"/>
          <p:cNvSpPr>
            <a:spLocks noGrp="1"/>
          </p:cNvSpPr>
          <p:nvPr>
            <p:ph type="body" sz="quarter" idx="23" hasCustomPrompt="1"/>
          </p:nvPr>
        </p:nvSpPr>
        <p:spPr>
          <a:xfrm>
            <a:off x="929641" y="4152694"/>
            <a:ext cx="3121403" cy="180655"/>
          </a:xfrm>
        </p:spPr>
        <p:txBody>
          <a:bodyPr>
            <a:noAutofit/>
          </a:bodyPr>
          <a:lstStyle>
            <a:lvl1pPr marL="0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8983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7966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949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932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ru-RU" dirty="0" smtClean="0"/>
              <a:t>10000 </a:t>
            </a:r>
            <a:r>
              <a:rPr lang="ru-RU" dirty="0" err="1" smtClean="0"/>
              <a:t>кв.м</a:t>
            </a:r>
            <a:r>
              <a:rPr lang="ru-RU" dirty="0" smtClean="0"/>
              <a:t>.</a:t>
            </a:r>
          </a:p>
        </p:txBody>
      </p:sp>
      <p:sp>
        <p:nvSpPr>
          <p:cNvPr id="18" name="Текст 14"/>
          <p:cNvSpPr>
            <a:spLocks noGrp="1"/>
          </p:cNvSpPr>
          <p:nvPr>
            <p:ph type="body" sz="quarter" idx="24" hasCustomPrompt="1"/>
          </p:nvPr>
        </p:nvSpPr>
        <p:spPr>
          <a:xfrm>
            <a:off x="929641" y="4600005"/>
            <a:ext cx="3121403" cy="1265075"/>
          </a:xfrm>
        </p:spPr>
        <p:txBody>
          <a:bodyPr>
            <a:noAutofit/>
          </a:bodyPr>
          <a:lstStyle>
            <a:lvl1pPr marL="0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8983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7966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949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932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ru-RU" dirty="0" smtClean="0"/>
              <a:t>Мы имеем 10–</a:t>
            </a:r>
            <a:r>
              <a:rPr lang="ru-RU" dirty="0" err="1" smtClean="0"/>
              <a:t>ти</a:t>
            </a:r>
            <a:r>
              <a:rPr lang="ru-RU" dirty="0" smtClean="0"/>
              <a:t> летний профессиональный опыт управления объектами коммерческой недвижимости.</a:t>
            </a:r>
          </a:p>
        </p:txBody>
      </p:sp>
      <p:sp>
        <p:nvSpPr>
          <p:cNvPr id="22" name="Текст 14"/>
          <p:cNvSpPr>
            <a:spLocks noGrp="1"/>
          </p:cNvSpPr>
          <p:nvPr>
            <p:ph type="body" sz="quarter" idx="25" hasCustomPrompt="1"/>
          </p:nvPr>
        </p:nvSpPr>
        <p:spPr>
          <a:xfrm>
            <a:off x="929641" y="4345256"/>
            <a:ext cx="3121403" cy="180655"/>
          </a:xfrm>
        </p:spPr>
        <p:txBody>
          <a:bodyPr>
            <a:noAutofit/>
          </a:bodyPr>
          <a:lstStyle>
            <a:lvl1pPr marL="0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 b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8983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7966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949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932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ru-RU" dirty="0" smtClean="0"/>
              <a:t>Алматы</a:t>
            </a:r>
          </a:p>
        </p:txBody>
      </p:sp>
      <p:sp>
        <p:nvSpPr>
          <p:cNvPr id="23" name="Текст 14"/>
          <p:cNvSpPr>
            <a:spLocks noGrp="1"/>
          </p:cNvSpPr>
          <p:nvPr>
            <p:ph type="body" sz="quarter" idx="26" hasCustomPrompt="1"/>
          </p:nvPr>
        </p:nvSpPr>
        <p:spPr>
          <a:xfrm>
            <a:off x="4509107" y="3927357"/>
            <a:ext cx="3121403" cy="207868"/>
          </a:xfrm>
        </p:spPr>
        <p:txBody>
          <a:bodyPr>
            <a:noAutofit/>
          </a:bodyPr>
          <a:lstStyle>
            <a:lvl1pPr marL="0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 b="1">
                <a:solidFill>
                  <a:srgbClr val="0078B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8983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7966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949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932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ru-RU" dirty="0" smtClean="0"/>
              <a:t>Бизнес-центр «</a:t>
            </a:r>
            <a:r>
              <a:rPr lang="en-US" dirty="0" err="1" smtClean="0"/>
              <a:t>Baykonyr</a:t>
            </a:r>
            <a:r>
              <a:rPr lang="en-US" dirty="0" smtClean="0"/>
              <a:t>»</a:t>
            </a:r>
            <a:endParaRPr lang="ru-RU" dirty="0" smtClean="0"/>
          </a:p>
        </p:txBody>
      </p:sp>
      <p:sp>
        <p:nvSpPr>
          <p:cNvPr id="24" name="Текст 14"/>
          <p:cNvSpPr>
            <a:spLocks noGrp="1"/>
          </p:cNvSpPr>
          <p:nvPr>
            <p:ph type="body" sz="quarter" idx="27" hasCustomPrompt="1"/>
          </p:nvPr>
        </p:nvSpPr>
        <p:spPr>
          <a:xfrm>
            <a:off x="4509107" y="4152694"/>
            <a:ext cx="3121403" cy="180655"/>
          </a:xfrm>
        </p:spPr>
        <p:txBody>
          <a:bodyPr>
            <a:noAutofit/>
          </a:bodyPr>
          <a:lstStyle>
            <a:lvl1pPr marL="0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8983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7966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949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932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ru-RU" dirty="0" smtClean="0"/>
              <a:t>10000 </a:t>
            </a:r>
            <a:r>
              <a:rPr lang="ru-RU" dirty="0" err="1" smtClean="0"/>
              <a:t>кв.м</a:t>
            </a:r>
            <a:r>
              <a:rPr lang="ru-RU" dirty="0" smtClean="0"/>
              <a:t>.</a:t>
            </a:r>
          </a:p>
        </p:txBody>
      </p:sp>
      <p:sp>
        <p:nvSpPr>
          <p:cNvPr id="25" name="Текст 14"/>
          <p:cNvSpPr>
            <a:spLocks noGrp="1"/>
          </p:cNvSpPr>
          <p:nvPr>
            <p:ph type="body" sz="quarter" idx="28" hasCustomPrompt="1"/>
          </p:nvPr>
        </p:nvSpPr>
        <p:spPr>
          <a:xfrm>
            <a:off x="4509107" y="4600005"/>
            <a:ext cx="3121403" cy="1265075"/>
          </a:xfrm>
        </p:spPr>
        <p:txBody>
          <a:bodyPr>
            <a:noAutofit/>
          </a:bodyPr>
          <a:lstStyle>
            <a:lvl1pPr marL="0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8983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7966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949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932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ru-RU" dirty="0" smtClean="0"/>
              <a:t>Мы имеем 10–</a:t>
            </a:r>
            <a:r>
              <a:rPr lang="ru-RU" dirty="0" err="1" smtClean="0"/>
              <a:t>ти</a:t>
            </a:r>
            <a:r>
              <a:rPr lang="ru-RU" dirty="0" smtClean="0"/>
              <a:t> летний профессиональный опыт управления объектами коммерческой недвижимости.</a:t>
            </a:r>
          </a:p>
        </p:txBody>
      </p:sp>
      <p:sp>
        <p:nvSpPr>
          <p:cNvPr id="26" name="Текст 14"/>
          <p:cNvSpPr>
            <a:spLocks noGrp="1"/>
          </p:cNvSpPr>
          <p:nvPr>
            <p:ph type="body" sz="quarter" idx="29" hasCustomPrompt="1"/>
          </p:nvPr>
        </p:nvSpPr>
        <p:spPr>
          <a:xfrm>
            <a:off x="4509107" y="4345256"/>
            <a:ext cx="3121403" cy="180655"/>
          </a:xfrm>
        </p:spPr>
        <p:txBody>
          <a:bodyPr>
            <a:noAutofit/>
          </a:bodyPr>
          <a:lstStyle>
            <a:lvl1pPr marL="0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 b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8983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7966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949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932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ru-RU" dirty="0" smtClean="0"/>
              <a:t>Алматы</a:t>
            </a:r>
          </a:p>
        </p:txBody>
      </p:sp>
      <p:sp>
        <p:nvSpPr>
          <p:cNvPr id="27" name="Текст 14"/>
          <p:cNvSpPr>
            <a:spLocks noGrp="1"/>
          </p:cNvSpPr>
          <p:nvPr>
            <p:ph type="body" sz="quarter" idx="30" hasCustomPrompt="1"/>
          </p:nvPr>
        </p:nvSpPr>
        <p:spPr>
          <a:xfrm>
            <a:off x="8093360" y="3944826"/>
            <a:ext cx="3121403" cy="207868"/>
          </a:xfrm>
        </p:spPr>
        <p:txBody>
          <a:bodyPr>
            <a:noAutofit/>
          </a:bodyPr>
          <a:lstStyle>
            <a:lvl1pPr marL="0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 b="1">
                <a:solidFill>
                  <a:srgbClr val="0078B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8983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7966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949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932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ru-RU" dirty="0" smtClean="0"/>
              <a:t>Бизнес-центр «</a:t>
            </a:r>
            <a:r>
              <a:rPr lang="en-US" dirty="0" err="1" smtClean="0"/>
              <a:t>Baykonyr</a:t>
            </a:r>
            <a:r>
              <a:rPr lang="en-US" dirty="0" smtClean="0"/>
              <a:t>»</a:t>
            </a:r>
            <a:endParaRPr lang="ru-RU" dirty="0" smtClean="0"/>
          </a:p>
        </p:txBody>
      </p:sp>
      <p:sp>
        <p:nvSpPr>
          <p:cNvPr id="28" name="Текст 14"/>
          <p:cNvSpPr>
            <a:spLocks noGrp="1"/>
          </p:cNvSpPr>
          <p:nvPr>
            <p:ph type="body" sz="quarter" idx="31" hasCustomPrompt="1"/>
          </p:nvPr>
        </p:nvSpPr>
        <p:spPr>
          <a:xfrm>
            <a:off x="8093360" y="4170163"/>
            <a:ext cx="3121403" cy="180655"/>
          </a:xfrm>
        </p:spPr>
        <p:txBody>
          <a:bodyPr>
            <a:noAutofit/>
          </a:bodyPr>
          <a:lstStyle>
            <a:lvl1pPr marL="0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8983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7966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949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932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ru-RU" dirty="0" smtClean="0"/>
              <a:t>10000 </a:t>
            </a:r>
            <a:r>
              <a:rPr lang="ru-RU" dirty="0" err="1" smtClean="0"/>
              <a:t>кв.м</a:t>
            </a:r>
            <a:r>
              <a:rPr lang="ru-RU" dirty="0" smtClean="0"/>
              <a:t>.</a:t>
            </a:r>
          </a:p>
        </p:txBody>
      </p:sp>
      <p:sp>
        <p:nvSpPr>
          <p:cNvPr id="29" name="Текст 14"/>
          <p:cNvSpPr>
            <a:spLocks noGrp="1"/>
          </p:cNvSpPr>
          <p:nvPr>
            <p:ph type="body" sz="quarter" idx="32" hasCustomPrompt="1"/>
          </p:nvPr>
        </p:nvSpPr>
        <p:spPr>
          <a:xfrm>
            <a:off x="8093360" y="4617474"/>
            <a:ext cx="3121403" cy="1265075"/>
          </a:xfrm>
        </p:spPr>
        <p:txBody>
          <a:bodyPr>
            <a:noAutofit/>
          </a:bodyPr>
          <a:lstStyle>
            <a:lvl1pPr marL="0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8983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7966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949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932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ru-RU" dirty="0" smtClean="0"/>
              <a:t>Мы имеем 10–</a:t>
            </a:r>
            <a:r>
              <a:rPr lang="ru-RU" dirty="0" err="1" smtClean="0"/>
              <a:t>ти</a:t>
            </a:r>
            <a:r>
              <a:rPr lang="ru-RU" dirty="0" smtClean="0"/>
              <a:t> летний профессиональный опыт управления объектами коммерческой недвижимости.</a:t>
            </a:r>
          </a:p>
        </p:txBody>
      </p:sp>
      <p:sp>
        <p:nvSpPr>
          <p:cNvPr id="30" name="Текст 14"/>
          <p:cNvSpPr>
            <a:spLocks noGrp="1"/>
          </p:cNvSpPr>
          <p:nvPr>
            <p:ph type="body" sz="quarter" idx="33" hasCustomPrompt="1"/>
          </p:nvPr>
        </p:nvSpPr>
        <p:spPr>
          <a:xfrm>
            <a:off x="8093360" y="4362725"/>
            <a:ext cx="3121403" cy="180655"/>
          </a:xfrm>
        </p:spPr>
        <p:txBody>
          <a:bodyPr>
            <a:noAutofit/>
          </a:bodyPr>
          <a:lstStyle>
            <a:lvl1pPr marL="0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 b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8983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7966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949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932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ru-RU" dirty="0" smtClean="0"/>
              <a:t>Алматы</a:t>
            </a:r>
          </a:p>
        </p:txBody>
      </p:sp>
      <p:sp>
        <p:nvSpPr>
          <p:cNvPr id="20" name="Номер слайда 4"/>
          <p:cNvSpPr>
            <a:spLocks noGrp="1"/>
          </p:cNvSpPr>
          <p:nvPr>
            <p:ph type="sldNum" sz="quarter" idx="34"/>
          </p:nvPr>
        </p:nvSpPr>
        <p:spPr>
          <a:xfrm>
            <a:off x="8456058" y="5973345"/>
            <a:ext cx="2753916" cy="364195"/>
          </a:xfrm>
        </p:spPr>
        <p:txBody>
          <a:bodyPr/>
          <a:lstStyle/>
          <a:p>
            <a:r>
              <a:rPr lang="ru-RU" dirty="0" smtClean="0"/>
              <a:t>Страница </a:t>
            </a:r>
            <a:fld id="{37E3A723-3847-4691-9EF0-DCEBACAD1215}" type="slidenum">
              <a:rPr lang="ru-RU" smtClean="0"/>
              <a:pPr/>
              <a:t>‹#›</a:t>
            </a:fld>
            <a:endParaRPr lang="ru-RU" dirty="0" smtClean="0"/>
          </a:p>
        </p:txBody>
      </p:sp>
      <p:sp>
        <p:nvSpPr>
          <p:cNvPr id="21" name="Рисунок 2"/>
          <p:cNvSpPr>
            <a:spLocks noGrp="1"/>
          </p:cNvSpPr>
          <p:nvPr>
            <p:ph type="pic" idx="21"/>
          </p:nvPr>
        </p:nvSpPr>
        <p:spPr>
          <a:xfrm>
            <a:off x="1025869" y="2053589"/>
            <a:ext cx="3025175" cy="1704219"/>
          </a:xfrm>
          <a:custGeom>
            <a:avLst/>
            <a:gdLst>
              <a:gd name="connsiteX0" fmla="*/ 284042 w 3025175"/>
              <a:gd name="connsiteY0" fmla="*/ 0 h 1704219"/>
              <a:gd name="connsiteX1" fmla="*/ 2741133 w 3025175"/>
              <a:gd name="connsiteY1" fmla="*/ 0 h 1704219"/>
              <a:gd name="connsiteX2" fmla="*/ 3025175 w 3025175"/>
              <a:gd name="connsiteY2" fmla="*/ 284042 h 1704219"/>
              <a:gd name="connsiteX3" fmla="*/ 3025175 w 3025175"/>
              <a:gd name="connsiteY3" fmla="*/ 1704219 h 1704219"/>
              <a:gd name="connsiteX4" fmla="*/ 3025175 w 3025175"/>
              <a:gd name="connsiteY4" fmla="*/ 1704219 h 1704219"/>
              <a:gd name="connsiteX5" fmla="*/ 0 w 3025175"/>
              <a:gd name="connsiteY5" fmla="*/ 1704219 h 1704219"/>
              <a:gd name="connsiteX6" fmla="*/ 0 w 3025175"/>
              <a:gd name="connsiteY6" fmla="*/ 1704219 h 1704219"/>
              <a:gd name="connsiteX7" fmla="*/ 0 w 3025175"/>
              <a:gd name="connsiteY7" fmla="*/ 284042 h 1704219"/>
              <a:gd name="connsiteX8" fmla="*/ 284042 w 3025175"/>
              <a:gd name="connsiteY8" fmla="*/ 0 h 1704219"/>
              <a:gd name="connsiteX0" fmla="*/ 284042 w 3025175"/>
              <a:gd name="connsiteY0" fmla="*/ 0 h 1704219"/>
              <a:gd name="connsiteX1" fmla="*/ 3025175 w 3025175"/>
              <a:gd name="connsiteY1" fmla="*/ 284042 h 1704219"/>
              <a:gd name="connsiteX2" fmla="*/ 3025175 w 3025175"/>
              <a:gd name="connsiteY2" fmla="*/ 1704219 h 1704219"/>
              <a:gd name="connsiteX3" fmla="*/ 3025175 w 3025175"/>
              <a:gd name="connsiteY3" fmla="*/ 1704219 h 1704219"/>
              <a:gd name="connsiteX4" fmla="*/ 0 w 3025175"/>
              <a:gd name="connsiteY4" fmla="*/ 1704219 h 1704219"/>
              <a:gd name="connsiteX5" fmla="*/ 0 w 3025175"/>
              <a:gd name="connsiteY5" fmla="*/ 1704219 h 1704219"/>
              <a:gd name="connsiteX6" fmla="*/ 0 w 3025175"/>
              <a:gd name="connsiteY6" fmla="*/ 284042 h 1704219"/>
              <a:gd name="connsiteX7" fmla="*/ 284042 w 3025175"/>
              <a:gd name="connsiteY7" fmla="*/ 0 h 1704219"/>
              <a:gd name="connsiteX0" fmla="*/ 284042 w 3025175"/>
              <a:gd name="connsiteY0" fmla="*/ 0 h 1704219"/>
              <a:gd name="connsiteX1" fmla="*/ 3014092 w 3025175"/>
              <a:gd name="connsiteY1" fmla="*/ 34660 h 1704219"/>
              <a:gd name="connsiteX2" fmla="*/ 3025175 w 3025175"/>
              <a:gd name="connsiteY2" fmla="*/ 1704219 h 1704219"/>
              <a:gd name="connsiteX3" fmla="*/ 3025175 w 3025175"/>
              <a:gd name="connsiteY3" fmla="*/ 1704219 h 1704219"/>
              <a:gd name="connsiteX4" fmla="*/ 0 w 3025175"/>
              <a:gd name="connsiteY4" fmla="*/ 1704219 h 1704219"/>
              <a:gd name="connsiteX5" fmla="*/ 0 w 3025175"/>
              <a:gd name="connsiteY5" fmla="*/ 1704219 h 1704219"/>
              <a:gd name="connsiteX6" fmla="*/ 0 w 3025175"/>
              <a:gd name="connsiteY6" fmla="*/ 284042 h 1704219"/>
              <a:gd name="connsiteX7" fmla="*/ 284042 w 3025175"/>
              <a:gd name="connsiteY7" fmla="*/ 0 h 1704219"/>
              <a:gd name="connsiteX0" fmla="*/ 284042 w 3025175"/>
              <a:gd name="connsiteY0" fmla="*/ 0 h 1704219"/>
              <a:gd name="connsiteX1" fmla="*/ 3019633 w 3025175"/>
              <a:gd name="connsiteY1" fmla="*/ 34660 h 1704219"/>
              <a:gd name="connsiteX2" fmla="*/ 3025175 w 3025175"/>
              <a:gd name="connsiteY2" fmla="*/ 1704219 h 1704219"/>
              <a:gd name="connsiteX3" fmla="*/ 3025175 w 3025175"/>
              <a:gd name="connsiteY3" fmla="*/ 1704219 h 1704219"/>
              <a:gd name="connsiteX4" fmla="*/ 0 w 3025175"/>
              <a:gd name="connsiteY4" fmla="*/ 1704219 h 1704219"/>
              <a:gd name="connsiteX5" fmla="*/ 0 w 3025175"/>
              <a:gd name="connsiteY5" fmla="*/ 1704219 h 1704219"/>
              <a:gd name="connsiteX6" fmla="*/ 0 w 3025175"/>
              <a:gd name="connsiteY6" fmla="*/ 284042 h 1704219"/>
              <a:gd name="connsiteX7" fmla="*/ 284042 w 3025175"/>
              <a:gd name="connsiteY7" fmla="*/ 0 h 1704219"/>
              <a:gd name="connsiteX0" fmla="*/ 284042 w 3026241"/>
              <a:gd name="connsiteY0" fmla="*/ 0 h 1704219"/>
              <a:gd name="connsiteX1" fmla="*/ 3025175 w 3026241"/>
              <a:gd name="connsiteY1" fmla="*/ 23577 h 1704219"/>
              <a:gd name="connsiteX2" fmla="*/ 3025175 w 3026241"/>
              <a:gd name="connsiteY2" fmla="*/ 1704219 h 1704219"/>
              <a:gd name="connsiteX3" fmla="*/ 3025175 w 3026241"/>
              <a:gd name="connsiteY3" fmla="*/ 1704219 h 1704219"/>
              <a:gd name="connsiteX4" fmla="*/ 0 w 3026241"/>
              <a:gd name="connsiteY4" fmla="*/ 1704219 h 1704219"/>
              <a:gd name="connsiteX5" fmla="*/ 0 w 3026241"/>
              <a:gd name="connsiteY5" fmla="*/ 1704219 h 1704219"/>
              <a:gd name="connsiteX6" fmla="*/ 0 w 3026241"/>
              <a:gd name="connsiteY6" fmla="*/ 284042 h 1704219"/>
              <a:gd name="connsiteX7" fmla="*/ 284042 w 3026241"/>
              <a:gd name="connsiteY7" fmla="*/ 0 h 1704219"/>
              <a:gd name="connsiteX0" fmla="*/ 284042 w 3026241"/>
              <a:gd name="connsiteY0" fmla="*/ 0 h 1704219"/>
              <a:gd name="connsiteX1" fmla="*/ 3025175 w 3026241"/>
              <a:gd name="connsiteY1" fmla="*/ 12493 h 1704219"/>
              <a:gd name="connsiteX2" fmla="*/ 3025175 w 3026241"/>
              <a:gd name="connsiteY2" fmla="*/ 1704219 h 1704219"/>
              <a:gd name="connsiteX3" fmla="*/ 3025175 w 3026241"/>
              <a:gd name="connsiteY3" fmla="*/ 1704219 h 1704219"/>
              <a:gd name="connsiteX4" fmla="*/ 0 w 3026241"/>
              <a:gd name="connsiteY4" fmla="*/ 1704219 h 1704219"/>
              <a:gd name="connsiteX5" fmla="*/ 0 w 3026241"/>
              <a:gd name="connsiteY5" fmla="*/ 1704219 h 1704219"/>
              <a:gd name="connsiteX6" fmla="*/ 0 w 3026241"/>
              <a:gd name="connsiteY6" fmla="*/ 284042 h 1704219"/>
              <a:gd name="connsiteX7" fmla="*/ 284042 w 3026241"/>
              <a:gd name="connsiteY7" fmla="*/ 0 h 1704219"/>
              <a:gd name="connsiteX0" fmla="*/ 284042 w 3025175"/>
              <a:gd name="connsiteY0" fmla="*/ 0 h 1704219"/>
              <a:gd name="connsiteX1" fmla="*/ 3019633 w 3025175"/>
              <a:gd name="connsiteY1" fmla="*/ 1409 h 1704219"/>
              <a:gd name="connsiteX2" fmla="*/ 3025175 w 3025175"/>
              <a:gd name="connsiteY2" fmla="*/ 1704219 h 1704219"/>
              <a:gd name="connsiteX3" fmla="*/ 3025175 w 3025175"/>
              <a:gd name="connsiteY3" fmla="*/ 1704219 h 1704219"/>
              <a:gd name="connsiteX4" fmla="*/ 0 w 3025175"/>
              <a:gd name="connsiteY4" fmla="*/ 1704219 h 1704219"/>
              <a:gd name="connsiteX5" fmla="*/ 0 w 3025175"/>
              <a:gd name="connsiteY5" fmla="*/ 1704219 h 1704219"/>
              <a:gd name="connsiteX6" fmla="*/ 0 w 3025175"/>
              <a:gd name="connsiteY6" fmla="*/ 284042 h 1704219"/>
              <a:gd name="connsiteX7" fmla="*/ 284042 w 3025175"/>
              <a:gd name="connsiteY7" fmla="*/ 0 h 17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5175" h="1704219">
                <a:moveTo>
                  <a:pt x="284042" y="0"/>
                </a:moveTo>
                <a:lnTo>
                  <a:pt x="3019633" y="1409"/>
                </a:lnTo>
                <a:cubicBezTo>
                  <a:pt x="3023327" y="557929"/>
                  <a:pt x="3021481" y="1147699"/>
                  <a:pt x="3025175" y="1704219"/>
                </a:cubicBezTo>
                <a:lnTo>
                  <a:pt x="3025175" y="1704219"/>
                </a:lnTo>
                <a:lnTo>
                  <a:pt x="0" y="1704219"/>
                </a:lnTo>
                <a:lnTo>
                  <a:pt x="0" y="1704219"/>
                </a:lnTo>
                <a:lnTo>
                  <a:pt x="0" y="284042"/>
                </a:lnTo>
                <a:cubicBezTo>
                  <a:pt x="0" y="127170"/>
                  <a:pt x="127170" y="0"/>
                  <a:pt x="284042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2907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+фото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29641" y="1051560"/>
            <a:ext cx="5471160" cy="769416"/>
          </a:xfrm>
        </p:spPr>
        <p:txBody>
          <a:bodyPr anchor="t">
            <a:normAutofit/>
          </a:bodyPr>
          <a:lstStyle>
            <a:lvl1pPr>
              <a:defRPr sz="2400" b="0" cap="none" baseline="0">
                <a:solidFill>
                  <a:srgbClr val="0078B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ru-RU" dirty="0" smtClean="0"/>
              <a:t>Управляющая компания «</a:t>
            </a:r>
            <a:r>
              <a:rPr lang="en-US" dirty="0" err="1" smtClean="0"/>
              <a:t>Marden</a:t>
            </a:r>
            <a:r>
              <a:rPr lang="en-US" dirty="0" smtClean="0"/>
              <a:t> Realty»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10" y="1051560"/>
            <a:ext cx="2042164" cy="655321"/>
          </a:xfrm>
          <a:prstGeom prst="rect">
            <a:avLst/>
          </a:prstGeom>
        </p:spPr>
      </p:pic>
      <p:sp>
        <p:nvSpPr>
          <p:cNvPr id="16" name="Текст 14"/>
          <p:cNvSpPr>
            <a:spLocks noGrp="1"/>
          </p:cNvSpPr>
          <p:nvPr>
            <p:ph type="body" sz="quarter" idx="16" hasCustomPrompt="1"/>
          </p:nvPr>
        </p:nvSpPr>
        <p:spPr>
          <a:xfrm>
            <a:off x="929641" y="2053588"/>
            <a:ext cx="5471160" cy="3755147"/>
          </a:xfrm>
        </p:spPr>
        <p:txBody>
          <a:bodyPr>
            <a:noAutofit/>
          </a:bodyPr>
          <a:lstStyle>
            <a:lvl1pPr marL="0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8983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7966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949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932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ru-RU" dirty="0" smtClean="0"/>
              <a:t>Компания «</a:t>
            </a:r>
            <a:r>
              <a:rPr lang="ru-RU" dirty="0" err="1" smtClean="0"/>
              <a:t>Marden</a:t>
            </a:r>
            <a:r>
              <a:rPr lang="ru-RU" dirty="0" smtClean="0"/>
              <a:t> </a:t>
            </a:r>
            <a:r>
              <a:rPr lang="ru-RU" dirty="0" err="1" smtClean="0"/>
              <a:t>Realty</a:t>
            </a:r>
            <a:r>
              <a:rPr lang="ru-RU" dirty="0" smtClean="0"/>
              <a:t>» основана в 2006 году. </a:t>
            </a:r>
          </a:p>
          <a:p>
            <a:pPr lvl="0"/>
            <a:r>
              <a:rPr lang="ru-RU" dirty="0" smtClean="0"/>
              <a:t>С 2011 года в компании на регулярной основе внедряется японская философия бережливого производства </a:t>
            </a:r>
            <a:r>
              <a:rPr lang="ru-RU" dirty="0" err="1" smtClean="0"/>
              <a:t>Кайдзен</a:t>
            </a:r>
            <a:endParaRPr lang="ru-RU" dirty="0" smtClean="0"/>
          </a:p>
          <a:p>
            <a:pPr lvl="0"/>
            <a:r>
              <a:rPr lang="ru-RU" dirty="0" smtClean="0"/>
              <a:t>Специалисты компании прошли обучение по 3 программам профессионального управления коммерческой недвижимостью (г. Санкт-Петербург)</a:t>
            </a:r>
          </a:p>
          <a:p>
            <a:pPr lvl="0"/>
            <a:r>
              <a:rPr lang="ru-RU" dirty="0" smtClean="0"/>
              <a:t>В составе управляющей компании 3 собственных подразделения – инженерно-технический отдел, профессиональная </a:t>
            </a:r>
            <a:r>
              <a:rPr lang="ru-RU" dirty="0" err="1" smtClean="0"/>
              <a:t>клининговая</a:t>
            </a:r>
            <a:r>
              <a:rPr lang="ru-RU" dirty="0" smtClean="0"/>
              <a:t> служба, коммерческая служба, что позволяет компании «</a:t>
            </a:r>
            <a:r>
              <a:rPr lang="ru-RU" dirty="0" err="1" smtClean="0"/>
              <a:t>Marden</a:t>
            </a:r>
            <a:r>
              <a:rPr lang="ru-RU" dirty="0" smtClean="0"/>
              <a:t> </a:t>
            </a:r>
            <a:r>
              <a:rPr lang="ru-RU" dirty="0" err="1" smtClean="0"/>
              <a:t>Realty</a:t>
            </a:r>
            <a:r>
              <a:rPr lang="ru-RU" dirty="0" smtClean="0"/>
              <a:t>» качественно оказывать весь спектр услуг управления</a:t>
            </a:r>
          </a:p>
          <a:p>
            <a:pPr lvl="0"/>
            <a:r>
              <a:rPr lang="ru-RU" dirty="0" smtClean="0"/>
              <a:t>Многие специалисты компании имеют девятилетний опыт профессионального управления и эксплуатации офисной недвижимости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29641" y="793895"/>
            <a:ext cx="5471160" cy="288000"/>
          </a:xfrm>
        </p:spPr>
        <p:txBody>
          <a:bodyPr/>
          <a:lstStyle>
            <a:lvl1pPr marL="0" indent="0">
              <a:buNone/>
              <a:defRPr>
                <a:solidFill>
                  <a:srgbClr val="7EBADE"/>
                </a:solidFill>
              </a:defRPr>
            </a:lvl1pPr>
          </a:lstStyle>
          <a:p>
            <a:pPr lvl="0"/>
            <a:r>
              <a:rPr lang="ru-RU" dirty="0" smtClean="0"/>
              <a:t>Управление объектами коммерческой недвижимости</a:t>
            </a:r>
            <a:endParaRPr lang="ru-RU" dirty="0"/>
          </a:p>
        </p:txBody>
      </p:sp>
      <p:sp>
        <p:nvSpPr>
          <p:cNvPr id="13" name="Текст 14"/>
          <p:cNvSpPr>
            <a:spLocks noGrp="1"/>
          </p:cNvSpPr>
          <p:nvPr>
            <p:ph type="body" sz="quarter" idx="20" hasCustomPrompt="1"/>
          </p:nvPr>
        </p:nvSpPr>
        <p:spPr>
          <a:xfrm>
            <a:off x="6720839" y="3925119"/>
            <a:ext cx="4504373" cy="273170"/>
          </a:xfrm>
        </p:spPr>
        <p:txBody>
          <a:bodyPr>
            <a:noAutofit/>
          </a:bodyPr>
          <a:lstStyle>
            <a:lvl1pPr marL="0" indent="0">
              <a:buClr>
                <a:srgbClr val="7EBADE"/>
              </a:buClr>
              <a:buFont typeface="Open Sans Extrabold" panose="020B0906030804020204" pitchFamily="34" charset="0"/>
              <a:buNone/>
              <a:defRPr sz="1600" b="0">
                <a:solidFill>
                  <a:srgbClr val="0078B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8983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7966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949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932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ru-RU" dirty="0" smtClean="0"/>
              <a:t>Деловой Дом «Алма-Ата»</a:t>
            </a:r>
          </a:p>
        </p:txBody>
      </p:sp>
      <p:sp>
        <p:nvSpPr>
          <p:cNvPr id="14" name="Текст 14"/>
          <p:cNvSpPr>
            <a:spLocks noGrp="1"/>
          </p:cNvSpPr>
          <p:nvPr>
            <p:ph type="body" sz="quarter" idx="21" hasCustomPrompt="1"/>
          </p:nvPr>
        </p:nvSpPr>
        <p:spPr>
          <a:xfrm>
            <a:off x="6720839" y="4198289"/>
            <a:ext cx="4504373" cy="309426"/>
          </a:xfrm>
        </p:spPr>
        <p:txBody>
          <a:bodyPr>
            <a:noAutofit/>
          </a:bodyPr>
          <a:lstStyle>
            <a:lvl1pPr marL="0" indent="0">
              <a:buClr>
                <a:srgbClr val="7EBADE"/>
              </a:buClr>
              <a:buFont typeface="Open Sans Extrabold" panose="020B0906030804020204" pitchFamily="34" charset="0"/>
              <a:buNone/>
              <a:defRPr sz="16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8983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7966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949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932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ru-RU" dirty="0" smtClean="0"/>
              <a:t>27 000 </a:t>
            </a:r>
            <a:r>
              <a:rPr lang="ru-RU" dirty="0" err="1" smtClean="0"/>
              <a:t>кв.м</a:t>
            </a:r>
            <a:r>
              <a:rPr lang="ru-RU" dirty="0" smtClean="0"/>
              <a:t>.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22" hasCustomPrompt="1"/>
          </p:nvPr>
        </p:nvSpPr>
        <p:spPr>
          <a:xfrm>
            <a:off x="6720839" y="4543660"/>
            <a:ext cx="4504373" cy="1265075"/>
          </a:xfrm>
        </p:spPr>
        <p:txBody>
          <a:bodyPr>
            <a:noAutofit/>
          </a:bodyPr>
          <a:lstStyle>
            <a:lvl1pPr marL="0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 b="0">
                <a:solidFill>
                  <a:srgbClr val="0078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8983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7966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949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932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ru-RU" dirty="0" smtClean="0"/>
              <a:t>Компания «</a:t>
            </a:r>
            <a:r>
              <a:rPr lang="ru-RU" dirty="0" err="1" smtClean="0"/>
              <a:t>Marden</a:t>
            </a:r>
            <a:r>
              <a:rPr lang="ru-RU" dirty="0" smtClean="0"/>
              <a:t> </a:t>
            </a:r>
            <a:r>
              <a:rPr lang="ru-RU" dirty="0" err="1" smtClean="0"/>
              <a:t>Realty</a:t>
            </a:r>
            <a:r>
              <a:rPr lang="ru-RU" dirty="0" smtClean="0"/>
              <a:t>» имеет профессиональный опыт управления объектами коммерческой недвижимости  более 9 лет </a:t>
            </a:r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23"/>
          </p:nvPr>
        </p:nvSpPr>
        <p:spPr>
          <a:xfrm>
            <a:off x="8456058" y="5973345"/>
            <a:ext cx="2753916" cy="364195"/>
          </a:xfrm>
        </p:spPr>
        <p:txBody>
          <a:bodyPr/>
          <a:lstStyle/>
          <a:p>
            <a:r>
              <a:rPr lang="ru-RU" dirty="0" smtClean="0"/>
              <a:t>Страница </a:t>
            </a:r>
            <a:fld id="{37E3A723-3847-4691-9EF0-DCEBACAD1215}" type="slidenum">
              <a:rPr lang="ru-RU" smtClean="0"/>
              <a:pPr/>
              <a:t>‹#›</a:t>
            </a:fld>
            <a:endParaRPr lang="ru-RU" dirty="0" smtClean="0"/>
          </a:p>
        </p:txBody>
      </p:sp>
      <p:sp>
        <p:nvSpPr>
          <p:cNvPr id="11" name="Рисунок 2"/>
          <p:cNvSpPr>
            <a:spLocks noGrp="1"/>
          </p:cNvSpPr>
          <p:nvPr>
            <p:ph type="pic" idx="13"/>
          </p:nvPr>
        </p:nvSpPr>
        <p:spPr>
          <a:xfrm>
            <a:off x="6815089" y="2053589"/>
            <a:ext cx="4395483" cy="1704219"/>
          </a:xfrm>
          <a:custGeom>
            <a:avLst/>
            <a:gdLst>
              <a:gd name="connsiteX0" fmla="*/ 284042 w 4394885"/>
              <a:gd name="connsiteY0" fmla="*/ 0 h 1704219"/>
              <a:gd name="connsiteX1" fmla="*/ 4110843 w 4394885"/>
              <a:gd name="connsiteY1" fmla="*/ 0 h 1704219"/>
              <a:gd name="connsiteX2" fmla="*/ 4394885 w 4394885"/>
              <a:gd name="connsiteY2" fmla="*/ 284042 h 1704219"/>
              <a:gd name="connsiteX3" fmla="*/ 4394885 w 4394885"/>
              <a:gd name="connsiteY3" fmla="*/ 1704219 h 1704219"/>
              <a:gd name="connsiteX4" fmla="*/ 4394885 w 4394885"/>
              <a:gd name="connsiteY4" fmla="*/ 1704219 h 1704219"/>
              <a:gd name="connsiteX5" fmla="*/ 0 w 4394885"/>
              <a:gd name="connsiteY5" fmla="*/ 1704219 h 1704219"/>
              <a:gd name="connsiteX6" fmla="*/ 0 w 4394885"/>
              <a:gd name="connsiteY6" fmla="*/ 1704219 h 1704219"/>
              <a:gd name="connsiteX7" fmla="*/ 0 w 4394885"/>
              <a:gd name="connsiteY7" fmla="*/ 284042 h 1704219"/>
              <a:gd name="connsiteX8" fmla="*/ 284042 w 4394885"/>
              <a:gd name="connsiteY8" fmla="*/ 0 h 1704219"/>
              <a:gd name="connsiteX0" fmla="*/ 284042 w 4394885"/>
              <a:gd name="connsiteY0" fmla="*/ 0 h 1704219"/>
              <a:gd name="connsiteX1" fmla="*/ 4394885 w 4394885"/>
              <a:gd name="connsiteY1" fmla="*/ 284042 h 1704219"/>
              <a:gd name="connsiteX2" fmla="*/ 4394885 w 4394885"/>
              <a:gd name="connsiteY2" fmla="*/ 1704219 h 1704219"/>
              <a:gd name="connsiteX3" fmla="*/ 4394885 w 4394885"/>
              <a:gd name="connsiteY3" fmla="*/ 1704219 h 1704219"/>
              <a:gd name="connsiteX4" fmla="*/ 0 w 4394885"/>
              <a:gd name="connsiteY4" fmla="*/ 1704219 h 1704219"/>
              <a:gd name="connsiteX5" fmla="*/ 0 w 4394885"/>
              <a:gd name="connsiteY5" fmla="*/ 1704219 h 1704219"/>
              <a:gd name="connsiteX6" fmla="*/ 0 w 4394885"/>
              <a:gd name="connsiteY6" fmla="*/ 284042 h 1704219"/>
              <a:gd name="connsiteX7" fmla="*/ 284042 w 4394885"/>
              <a:gd name="connsiteY7" fmla="*/ 0 h 1704219"/>
              <a:gd name="connsiteX0" fmla="*/ 284042 w 4401105"/>
              <a:gd name="connsiteY0" fmla="*/ 0 h 1704219"/>
              <a:gd name="connsiteX1" fmla="*/ 4401105 w 4401105"/>
              <a:gd name="connsiteY1" fmla="*/ 22785 h 1704219"/>
              <a:gd name="connsiteX2" fmla="*/ 4394885 w 4401105"/>
              <a:gd name="connsiteY2" fmla="*/ 1704219 h 1704219"/>
              <a:gd name="connsiteX3" fmla="*/ 4394885 w 4401105"/>
              <a:gd name="connsiteY3" fmla="*/ 1704219 h 1704219"/>
              <a:gd name="connsiteX4" fmla="*/ 0 w 4401105"/>
              <a:gd name="connsiteY4" fmla="*/ 1704219 h 1704219"/>
              <a:gd name="connsiteX5" fmla="*/ 0 w 4401105"/>
              <a:gd name="connsiteY5" fmla="*/ 1704219 h 1704219"/>
              <a:gd name="connsiteX6" fmla="*/ 0 w 4401105"/>
              <a:gd name="connsiteY6" fmla="*/ 284042 h 1704219"/>
              <a:gd name="connsiteX7" fmla="*/ 284042 w 4401105"/>
              <a:gd name="connsiteY7" fmla="*/ 0 h 1704219"/>
              <a:gd name="connsiteX0" fmla="*/ 284042 w 4401105"/>
              <a:gd name="connsiteY0" fmla="*/ 0 h 1704219"/>
              <a:gd name="connsiteX1" fmla="*/ 4401105 w 4401105"/>
              <a:gd name="connsiteY1" fmla="*/ 16565 h 1704219"/>
              <a:gd name="connsiteX2" fmla="*/ 4394885 w 4401105"/>
              <a:gd name="connsiteY2" fmla="*/ 1704219 h 1704219"/>
              <a:gd name="connsiteX3" fmla="*/ 4394885 w 4401105"/>
              <a:gd name="connsiteY3" fmla="*/ 1704219 h 1704219"/>
              <a:gd name="connsiteX4" fmla="*/ 0 w 4401105"/>
              <a:gd name="connsiteY4" fmla="*/ 1704219 h 1704219"/>
              <a:gd name="connsiteX5" fmla="*/ 0 w 4401105"/>
              <a:gd name="connsiteY5" fmla="*/ 1704219 h 1704219"/>
              <a:gd name="connsiteX6" fmla="*/ 0 w 4401105"/>
              <a:gd name="connsiteY6" fmla="*/ 284042 h 1704219"/>
              <a:gd name="connsiteX7" fmla="*/ 284042 w 4401105"/>
              <a:gd name="connsiteY7" fmla="*/ 0 h 1704219"/>
              <a:gd name="connsiteX0" fmla="*/ 284042 w 4401105"/>
              <a:gd name="connsiteY0" fmla="*/ 0 h 1704219"/>
              <a:gd name="connsiteX1" fmla="*/ 4401105 w 4401105"/>
              <a:gd name="connsiteY1" fmla="*/ 10344 h 1704219"/>
              <a:gd name="connsiteX2" fmla="*/ 4394885 w 4401105"/>
              <a:gd name="connsiteY2" fmla="*/ 1704219 h 1704219"/>
              <a:gd name="connsiteX3" fmla="*/ 4394885 w 4401105"/>
              <a:gd name="connsiteY3" fmla="*/ 1704219 h 1704219"/>
              <a:gd name="connsiteX4" fmla="*/ 0 w 4401105"/>
              <a:gd name="connsiteY4" fmla="*/ 1704219 h 1704219"/>
              <a:gd name="connsiteX5" fmla="*/ 0 w 4401105"/>
              <a:gd name="connsiteY5" fmla="*/ 1704219 h 1704219"/>
              <a:gd name="connsiteX6" fmla="*/ 0 w 4401105"/>
              <a:gd name="connsiteY6" fmla="*/ 284042 h 1704219"/>
              <a:gd name="connsiteX7" fmla="*/ 284042 w 4401105"/>
              <a:gd name="connsiteY7" fmla="*/ 0 h 1704219"/>
              <a:gd name="connsiteX0" fmla="*/ 284042 w 4395483"/>
              <a:gd name="connsiteY0" fmla="*/ 0 h 1704219"/>
              <a:gd name="connsiteX1" fmla="*/ 4394885 w 4395483"/>
              <a:gd name="connsiteY1" fmla="*/ 4123 h 1704219"/>
              <a:gd name="connsiteX2" fmla="*/ 4394885 w 4395483"/>
              <a:gd name="connsiteY2" fmla="*/ 1704219 h 1704219"/>
              <a:gd name="connsiteX3" fmla="*/ 4394885 w 4395483"/>
              <a:gd name="connsiteY3" fmla="*/ 1704219 h 1704219"/>
              <a:gd name="connsiteX4" fmla="*/ 0 w 4395483"/>
              <a:gd name="connsiteY4" fmla="*/ 1704219 h 1704219"/>
              <a:gd name="connsiteX5" fmla="*/ 0 w 4395483"/>
              <a:gd name="connsiteY5" fmla="*/ 1704219 h 1704219"/>
              <a:gd name="connsiteX6" fmla="*/ 0 w 4395483"/>
              <a:gd name="connsiteY6" fmla="*/ 284042 h 1704219"/>
              <a:gd name="connsiteX7" fmla="*/ 284042 w 4395483"/>
              <a:gd name="connsiteY7" fmla="*/ 0 h 17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95483" h="1704219">
                <a:moveTo>
                  <a:pt x="284042" y="0"/>
                </a:moveTo>
                <a:lnTo>
                  <a:pt x="4394885" y="4123"/>
                </a:lnTo>
                <a:cubicBezTo>
                  <a:pt x="4392812" y="564601"/>
                  <a:pt x="4396958" y="1143741"/>
                  <a:pt x="4394885" y="1704219"/>
                </a:cubicBezTo>
                <a:lnTo>
                  <a:pt x="4394885" y="1704219"/>
                </a:lnTo>
                <a:lnTo>
                  <a:pt x="0" y="1704219"/>
                </a:lnTo>
                <a:lnTo>
                  <a:pt x="0" y="1704219"/>
                </a:lnTo>
                <a:lnTo>
                  <a:pt x="0" y="284042"/>
                </a:lnTo>
                <a:cubicBezTo>
                  <a:pt x="0" y="127170"/>
                  <a:pt x="127170" y="0"/>
                  <a:pt x="284042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436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лошной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29641" y="1051560"/>
            <a:ext cx="5471160" cy="769416"/>
          </a:xfrm>
        </p:spPr>
        <p:txBody>
          <a:bodyPr anchor="t">
            <a:normAutofit/>
          </a:bodyPr>
          <a:lstStyle>
            <a:lvl1pPr>
              <a:defRPr sz="2400" b="0" cap="none" baseline="0">
                <a:solidFill>
                  <a:srgbClr val="0078B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ru-RU" dirty="0" smtClean="0"/>
              <a:t>Почему порождена </a:t>
            </a:r>
            <a:br>
              <a:rPr lang="ru-RU" dirty="0" smtClean="0"/>
            </a:br>
            <a:r>
              <a:rPr lang="ru-RU" dirty="0" smtClean="0"/>
              <a:t>временем абстракция?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10" y="1051560"/>
            <a:ext cx="2042164" cy="655321"/>
          </a:xfrm>
          <a:prstGeom prst="rect">
            <a:avLst/>
          </a:prstGeom>
        </p:spPr>
      </p:pic>
      <p:sp>
        <p:nvSpPr>
          <p:cNvPr id="16" name="Текст 14"/>
          <p:cNvSpPr>
            <a:spLocks noGrp="1"/>
          </p:cNvSpPr>
          <p:nvPr>
            <p:ph type="body" sz="quarter" idx="16" hasCustomPrompt="1"/>
          </p:nvPr>
        </p:nvSpPr>
        <p:spPr>
          <a:xfrm>
            <a:off x="929640" y="2053588"/>
            <a:ext cx="10295571" cy="3755147"/>
          </a:xfrm>
        </p:spPr>
        <p:txBody>
          <a:bodyPr>
            <a:noAutofit/>
          </a:bodyPr>
          <a:lstStyle>
            <a:lvl1pPr marL="0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8983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7966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949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932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ru-RU" dirty="0" smtClean="0"/>
              <a:t>Созерцание философски представляет собой дуализм. Культ джайнизма включает в себя поклонение </a:t>
            </a:r>
            <a:r>
              <a:rPr lang="ru-RU" dirty="0" err="1" smtClean="0"/>
              <a:t>Махавире</a:t>
            </a:r>
            <a:r>
              <a:rPr lang="ru-RU" dirty="0" smtClean="0"/>
              <a:t> и другим </a:t>
            </a:r>
            <a:r>
              <a:rPr lang="ru-RU" dirty="0" err="1" smtClean="0"/>
              <a:t>тиртханкарам</a:t>
            </a:r>
            <a:r>
              <a:rPr lang="ru-RU" dirty="0" smtClean="0"/>
              <a:t>, поэтому сомнение трогательно наивно. Искусство поразительно. Закон исключённого третьего, по определению, творит напряженный катарсис. Исчисление предикатов философски трансформирует мир, при этом буквы А, В, I, О символизируют соответственно общеутвердительное, общеотрицательное, </a:t>
            </a:r>
            <a:r>
              <a:rPr lang="ru-RU" dirty="0" err="1" smtClean="0"/>
              <a:t>частноутвердительное</a:t>
            </a:r>
            <a:r>
              <a:rPr lang="ru-RU" dirty="0" smtClean="0"/>
              <a:t> и </a:t>
            </a:r>
            <a:r>
              <a:rPr lang="ru-RU" dirty="0" err="1" smtClean="0"/>
              <a:t>частноотрицательное</a:t>
            </a:r>
            <a:r>
              <a:rPr lang="ru-RU" dirty="0" smtClean="0"/>
              <a:t> суждения.</a:t>
            </a:r>
          </a:p>
          <a:p>
            <a:pPr lvl="0"/>
            <a:r>
              <a:rPr lang="ru-RU" dirty="0" smtClean="0"/>
              <a:t>Знак, по определению, осмысляет напряженный гравитационный парадокс. Дискретность выводит трансцендентальный даосизм, при этом буквы А, В, I, О символизируют соответственно общеутвердительное, общеотрицательное, </a:t>
            </a:r>
            <a:r>
              <a:rPr lang="ru-RU" dirty="0" err="1" smtClean="0"/>
              <a:t>частноутвердительное</a:t>
            </a:r>
            <a:r>
              <a:rPr lang="ru-RU" dirty="0" smtClean="0"/>
              <a:t> и </a:t>
            </a:r>
            <a:r>
              <a:rPr lang="ru-RU" dirty="0" err="1" smtClean="0"/>
              <a:t>частноотрицательное</a:t>
            </a:r>
            <a:r>
              <a:rPr lang="ru-RU" dirty="0" smtClean="0"/>
              <a:t> суждения. Отсюда естественно следует, что дуализм подчеркивает интеллигибельный мир. Атомистика порождена временем. Созерцание философски рефлектирует дуализм.</a:t>
            </a:r>
          </a:p>
          <a:p>
            <a:pPr lvl="0"/>
            <a:r>
              <a:rPr lang="ru-RU" dirty="0" smtClean="0"/>
              <a:t>Заблуждение философски порождает и обеспечивает онтологический дедуктивный метод, не учитывая мнения авторитетов. Согласно предыдущему, мир представляет собой данный смысл жизни. Надстройка, как следует из вышесказанного, </a:t>
            </a:r>
            <a:r>
              <a:rPr lang="ru-RU" dirty="0" err="1" smtClean="0"/>
              <a:t>оспособляет</a:t>
            </a:r>
            <a:r>
              <a:rPr lang="ru-RU" dirty="0" smtClean="0"/>
              <a:t> онтологический закон исключённого третьего.</a:t>
            </a:r>
          </a:p>
          <a:p>
            <a:pPr lvl="0"/>
            <a:r>
              <a:rPr lang="ru-RU" dirty="0" smtClean="0"/>
              <a:t>Компания «</a:t>
            </a:r>
            <a:r>
              <a:rPr lang="ru-RU" dirty="0" err="1" smtClean="0"/>
              <a:t>Marden</a:t>
            </a:r>
            <a:r>
              <a:rPr lang="ru-RU" dirty="0" smtClean="0"/>
              <a:t> </a:t>
            </a:r>
            <a:r>
              <a:rPr lang="ru-RU" dirty="0" err="1" smtClean="0"/>
              <a:t>Realty</a:t>
            </a:r>
            <a:r>
              <a:rPr lang="ru-RU" dirty="0" smtClean="0"/>
              <a:t>» имеет профессиональный опыт управления объектами коммерческой недвижимости  более 9 лет 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29641" y="793895"/>
            <a:ext cx="5471160" cy="288000"/>
          </a:xfrm>
        </p:spPr>
        <p:txBody>
          <a:bodyPr/>
          <a:lstStyle>
            <a:lvl1pPr marL="0" indent="0">
              <a:buNone/>
              <a:defRPr>
                <a:solidFill>
                  <a:srgbClr val="7EBADE"/>
                </a:solidFill>
              </a:defRPr>
            </a:lvl1pPr>
          </a:lstStyle>
          <a:p>
            <a:pPr lvl="0"/>
            <a:r>
              <a:rPr lang="ru-RU" dirty="0" smtClean="0"/>
              <a:t>Управление объектами коммерческой недвижимости</a:t>
            </a:r>
            <a:endParaRPr lang="ru-RU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22"/>
          </p:nvPr>
        </p:nvSpPr>
        <p:spPr>
          <a:xfrm>
            <a:off x="8456058" y="5973345"/>
            <a:ext cx="2753916" cy="364195"/>
          </a:xfrm>
        </p:spPr>
        <p:txBody>
          <a:bodyPr/>
          <a:lstStyle/>
          <a:p>
            <a:r>
              <a:rPr lang="ru-RU" dirty="0" smtClean="0"/>
              <a:t>Страница </a:t>
            </a:r>
            <a:fld id="{37E3A723-3847-4691-9EF0-DCEBACAD1215}" type="slidenum">
              <a:rPr lang="ru-RU" smtClean="0"/>
              <a:pPr/>
              <a:t>‹#›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91934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лошной текст_на темном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29641" y="1051560"/>
            <a:ext cx="5471160" cy="769416"/>
          </a:xfrm>
        </p:spPr>
        <p:txBody>
          <a:bodyPr anchor="t">
            <a:normAutofit/>
          </a:bodyPr>
          <a:lstStyle>
            <a:lvl1pPr>
              <a:defRPr sz="2400" b="0" cap="none" baseline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ru-RU" dirty="0" smtClean="0"/>
              <a:t>Почему порождена </a:t>
            </a:r>
            <a:br>
              <a:rPr lang="ru-RU" dirty="0" smtClean="0"/>
            </a:br>
            <a:r>
              <a:rPr lang="ru-RU" dirty="0" smtClean="0"/>
              <a:t>временем абстракция?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10" y="1051560"/>
            <a:ext cx="2042164" cy="655321"/>
          </a:xfrm>
          <a:prstGeom prst="rect">
            <a:avLst/>
          </a:prstGeom>
        </p:spPr>
      </p:pic>
      <p:sp>
        <p:nvSpPr>
          <p:cNvPr id="16" name="Текст 14"/>
          <p:cNvSpPr>
            <a:spLocks noGrp="1"/>
          </p:cNvSpPr>
          <p:nvPr>
            <p:ph type="body" sz="quarter" idx="16" hasCustomPrompt="1"/>
          </p:nvPr>
        </p:nvSpPr>
        <p:spPr>
          <a:xfrm>
            <a:off x="929640" y="2053588"/>
            <a:ext cx="10295571" cy="3755147"/>
          </a:xfrm>
        </p:spPr>
        <p:txBody>
          <a:bodyPr>
            <a:noAutofit/>
          </a:bodyPr>
          <a:lstStyle>
            <a:lvl1pPr marL="0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8983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7966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949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932" indent="0">
              <a:buClr>
                <a:srgbClr val="7EBADE"/>
              </a:buClr>
              <a:buFont typeface="Open Sans Extrabold" panose="020B0906030804020204" pitchFamily="34" charset="0"/>
              <a:buNone/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ru-RU" dirty="0" smtClean="0"/>
              <a:t>Созерцание философски представляет собой дуализм. Культ джайнизма включает в себя поклонение </a:t>
            </a:r>
            <a:r>
              <a:rPr lang="ru-RU" dirty="0" err="1" smtClean="0"/>
              <a:t>Махавире</a:t>
            </a:r>
            <a:r>
              <a:rPr lang="ru-RU" dirty="0" smtClean="0"/>
              <a:t> и другим </a:t>
            </a:r>
            <a:r>
              <a:rPr lang="ru-RU" dirty="0" err="1" smtClean="0"/>
              <a:t>тиртханкарам</a:t>
            </a:r>
            <a:r>
              <a:rPr lang="ru-RU" dirty="0" smtClean="0"/>
              <a:t>, поэтому сомнение трогательно наивно. Искусство поразительно. Закон исключённого третьего, по определению, творит напряженный катарсис. Исчисление предикатов философски трансформирует мир, при этом буквы А, В, I, О символизируют соответственно общеутвердительное, общеотрицательное, </a:t>
            </a:r>
            <a:r>
              <a:rPr lang="ru-RU" dirty="0" err="1" smtClean="0"/>
              <a:t>частноутвердительное</a:t>
            </a:r>
            <a:r>
              <a:rPr lang="ru-RU" dirty="0" smtClean="0"/>
              <a:t> и </a:t>
            </a:r>
            <a:r>
              <a:rPr lang="ru-RU" dirty="0" err="1" smtClean="0"/>
              <a:t>частноотрицательное</a:t>
            </a:r>
            <a:r>
              <a:rPr lang="ru-RU" dirty="0" smtClean="0"/>
              <a:t> суждения.</a:t>
            </a:r>
          </a:p>
          <a:p>
            <a:pPr lvl="0"/>
            <a:r>
              <a:rPr lang="ru-RU" dirty="0" smtClean="0"/>
              <a:t>Знак, по определению, осмысляет напряженный гравитационный парадокс. Дискретность выводит трансцендентальный даосизм, при этом буквы А, В, I, О символизируют соответственно общеутвердительное, общеотрицательное, </a:t>
            </a:r>
            <a:r>
              <a:rPr lang="ru-RU" dirty="0" err="1" smtClean="0"/>
              <a:t>частноутвердительное</a:t>
            </a:r>
            <a:r>
              <a:rPr lang="ru-RU" dirty="0" smtClean="0"/>
              <a:t> и </a:t>
            </a:r>
            <a:r>
              <a:rPr lang="ru-RU" dirty="0" err="1" smtClean="0"/>
              <a:t>частноотрицательное</a:t>
            </a:r>
            <a:r>
              <a:rPr lang="ru-RU" dirty="0" smtClean="0"/>
              <a:t> суждения. Отсюда естественно следует, что дуализм подчеркивает интеллигибельный мир. Атомистика порождена временем. Созерцание философски рефлектирует дуализм.</a:t>
            </a:r>
          </a:p>
          <a:p>
            <a:pPr lvl="0"/>
            <a:r>
              <a:rPr lang="ru-RU" dirty="0" smtClean="0"/>
              <a:t>Заблуждение философски порождает и обеспечивает онтологический дедуктивный метод, не учитывая мнения авторитетов. Согласно предыдущему, мир представляет собой данный смысл жизни. Надстройка, как следует из вышесказанного, </a:t>
            </a:r>
            <a:r>
              <a:rPr lang="ru-RU" dirty="0" err="1" smtClean="0"/>
              <a:t>оспособляет</a:t>
            </a:r>
            <a:r>
              <a:rPr lang="ru-RU" dirty="0" smtClean="0"/>
              <a:t> онтологический закон исключённого третьего.</a:t>
            </a:r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Компания «</a:t>
            </a:r>
            <a:r>
              <a:rPr lang="ru-RU" dirty="0" err="1" smtClean="0"/>
              <a:t>Marden</a:t>
            </a:r>
            <a:r>
              <a:rPr lang="ru-RU" dirty="0" smtClean="0"/>
              <a:t> </a:t>
            </a:r>
            <a:r>
              <a:rPr lang="ru-RU" dirty="0" err="1" smtClean="0"/>
              <a:t>Realty</a:t>
            </a:r>
            <a:r>
              <a:rPr lang="ru-RU" dirty="0" smtClean="0"/>
              <a:t>» имеет профессиональный опыт управления объектами коммерческой недвижимости  более 9 лет 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29641" y="793895"/>
            <a:ext cx="5471160" cy="288000"/>
          </a:xfrm>
        </p:spPr>
        <p:txBody>
          <a:bodyPr/>
          <a:lstStyle>
            <a:lvl1pPr marL="0" indent="0">
              <a:buNone/>
              <a:defRPr>
                <a:solidFill>
                  <a:srgbClr val="7EBADE"/>
                </a:solidFill>
              </a:defRPr>
            </a:lvl1pPr>
          </a:lstStyle>
          <a:p>
            <a:pPr lvl="0"/>
            <a:r>
              <a:rPr lang="ru-RU" dirty="0" smtClean="0"/>
              <a:t>Управление объектами коммерческой недвижимости</a:t>
            </a:r>
            <a:endParaRPr lang="ru-RU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22"/>
          </p:nvPr>
        </p:nvSpPr>
        <p:spPr>
          <a:xfrm>
            <a:off x="8456058" y="5973345"/>
            <a:ext cx="2753916" cy="364195"/>
          </a:xfrm>
        </p:spPr>
        <p:txBody>
          <a:bodyPr/>
          <a:lstStyle/>
          <a:p>
            <a:r>
              <a:rPr lang="ru-RU" dirty="0" smtClean="0"/>
              <a:t>Страница </a:t>
            </a:r>
            <a:fld id="{37E3A723-3847-4691-9EF0-DCEBACAD1215}" type="slidenum">
              <a:rPr lang="ru-RU" smtClean="0"/>
              <a:pPr/>
              <a:t>‹#›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48876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29641" y="1051560"/>
            <a:ext cx="5471160" cy="769416"/>
          </a:xfrm>
        </p:spPr>
        <p:txBody>
          <a:bodyPr anchor="t">
            <a:normAutofit/>
          </a:bodyPr>
          <a:lstStyle>
            <a:lvl1pPr>
              <a:defRPr sz="2400" b="0" cap="none" baseline="0">
                <a:solidFill>
                  <a:srgbClr val="0078B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ru-RU" dirty="0" smtClean="0"/>
              <a:t>Управление арендными</a:t>
            </a:r>
            <a:br>
              <a:rPr lang="ru-RU" dirty="0" smtClean="0"/>
            </a:br>
            <a:r>
              <a:rPr lang="ru-RU" dirty="0" smtClean="0"/>
              <a:t>отношениями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10" y="1051560"/>
            <a:ext cx="2042164" cy="655321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29641" y="793895"/>
            <a:ext cx="5471160" cy="288000"/>
          </a:xfrm>
        </p:spPr>
        <p:txBody>
          <a:bodyPr/>
          <a:lstStyle>
            <a:lvl1pPr marL="0" indent="0">
              <a:buNone/>
              <a:defRPr>
                <a:solidFill>
                  <a:srgbClr val="7EBADE"/>
                </a:solidFill>
              </a:defRPr>
            </a:lvl1pPr>
          </a:lstStyle>
          <a:p>
            <a:pPr lvl="0"/>
            <a:r>
              <a:rPr lang="ru-RU" dirty="0" smtClean="0"/>
              <a:t>Управление объектами коммерческой недвижимости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>
          <a:xfrm>
            <a:off x="8456058" y="5973345"/>
            <a:ext cx="2753916" cy="364195"/>
          </a:xfrm>
        </p:spPr>
        <p:txBody>
          <a:bodyPr/>
          <a:lstStyle/>
          <a:p>
            <a:r>
              <a:rPr lang="ru-RU" dirty="0" smtClean="0"/>
              <a:t>Страница </a:t>
            </a:r>
            <a:fld id="{37E3A723-3847-4691-9EF0-DCEBACAD1215}" type="slidenum">
              <a:rPr lang="ru-RU" smtClean="0"/>
              <a:pPr/>
              <a:t>‹#›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91764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474" y="364196"/>
            <a:ext cx="10556677" cy="132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1474" y="1820976"/>
            <a:ext cx="10556677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41474" y="6340166"/>
            <a:ext cx="275391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7EBA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4376" y="6340166"/>
            <a:ext cx="4130873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7EBA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44235" y="6340166"/>
            <a:ext cx="275391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7EBA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7E3A723-3847-4691-9EF0-DCEBACAD1215}" type="slidenum">
              <a:rPr lang="ru-RU" smtClean="0"/>
              <a:pPr/>
              <a:t>‹#›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7922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7" r:id="rId5"/>
    <p:sldLayoutId id="2147483662" r:id="rId6"/>
    <p:sldLayoutId id="2147483665" r:id="rId7"/>
    <p:sldLayoutId id="2147483666" r:id="rId8"/>
    <p:sldLayoutId id="2147483663" r:id="rId9"/>
    <p:sldLayoutId id="2147483651" r:id="rId10"/>
    <p:sldLayoutId id="2147483668" r:id="rId11"/>
    <p:sldLayoutId id="2147483669" r:id="rId12"/>
    <p:sldLayoutId id="2147483670" r:id="rId13"/>
    <p:sldLayoutId id="2147483671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2400" b="0" kern="1200" cap="all" baseline="0">
          <a:solidFill>
            <a:srgbClr val="0078BE"/>
          </a:solidFill>
          <a:latin typeface="Open Sans Extrabold" panose="020B0906030804020204" pitchFamily="34" charset="0"/>
          <a:ea typeface="Open Sans Extrabold" panose="020B0906030804020204" pitchFamily="34" charset="0"/>
          <a:cs typeface="Open Sans Extrabold" panose="020B0906030804020204" pitchFamily="34" charset="0"/>
        </a:defRPr>
      </a:lvl1pPr>
    </p:titleStyle>
    <p:bodyStyle>
      <a:lvl1pPr marL="229492" indent="-229492" algn="l" defTabSz="917966" rtl="0" eaLnBrk="1" latinLnBrk="0" hangingPunct="1">
        <a:lnSpc>
          <a:spcPct val="90000"/>
        </a:lnSpc>
        <a:spcBef>
          <a:spcPts val="1004"/>
        </a:spcBef>
        <a:buClr>
          <a:srgbClr val="7EBADE"/>
        </a:buClr>
        <a:buFont typeface="Open Sans Extrabold" panose="020B0906030804020204" pitchFamily="34" charset="0"/>
        <a:buChar char="—"/>
        <a:defRPr sz="1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Clr>
          <a:srgbClr val="7EBADE"/>
        </a:buClr>
        <a:buFont typeface="Open Sans Extrabold" panose="020B0906030804020204" pitchFamily="34" charset="0"/>
        <a:buChar char="—"/>
        <a:defRPr sz="1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Clr>
          <a:srgbClr val="7EBADE"/>
        </a:buClr>
        <a:buFont typeface="Open Sans Extrabold" panose="020B0906030804020204" pitchFamily="34" charset="0"/>
        <a:buChar char="—"/>
        <a:defRPr sz="1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Clr>
          <a:srgbClr val="7EBADE"/>
        </a:buClr>
        <a:buFont typeface="Open Sans Extrabold" panose="020B0906030804020204" pitchFamily="34" charset="0"/>
        <a:buChar char="—"/>
        <a:defRPr sz="1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Clr>
          <a:srgbClr val="7EBADE"/>
        </a:buClr>
        <a:buFont typeface="Open Sans Extrabold" panose="020B0906030804020204" pitchFamily="34" charset="0"/>
        <a:buChar char="—"/>
        <a:defRPr sz="1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ru-RU" dirty="0" smtClean="0"/>
              <a:t>Страница </a:t>
            </a:r>
            <a:fld id="{37E3A723-3847-4691-9EF0-DCEBACAD1215}" type="slidenum">
              <a:rPr lang="ru-RU" smtClean="0"/>
              <a:pPr/>
              <a:t>1</a:t>
            </a:fld>
            <a:endParaRPr lang="ru-RU" dirty="0" smtClean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06"/>
            <a:ext cx="12239624" cy="6915950"/>
          </a:xfrm>
          <a:prstGeom prst="rect">
            <a:avLst/>
          </a:prstGeom>
        </p:spPr>
      </p:pic>
      <p:sp>
        <p:nvSpPr>
          <p:cNvPr id="13" name="Подзаголовок 4"/>
          <p:cNvSpPr txBox="1">
            <a:spLocks/>
          </p:cNvSpPr>
          <p:nvPr/>
        </p:nvSpPr>
        <p:spPr>
          <a:xfrm>
            <a:off x="4668256" y="2916456"/>
            <a:ext cx="6468174" cy="331707"/>
          </a:xfrm>
          <a:prstGeom prst="rect">
            <a:avLst/>
          </a:prstGeom>
        </p:spPr>
        <p:txBody>
          <a:bodyPr/>
          <a:lstStyle>
            <a:lvl1pPr marL="229492" indent="-229492" algn="l" defTabSz="917966" rtl="0" eaLnBrk="1" latinLnBrk="0" hangingPunct="1">
              <a:lnSpc>
                <a:spcPct val="90000"/>
              </a:lnSpc>
              <a:spcBef>
                <a:spcPts val="1004"/>
              </a:spcBef>
              <a:buClr>
                <a:srgbClr val="7EBADE"/>
              </a:buClr>
              <a:buFont typeface="Open Sans Extrabold" panose="020B0906030804020204" pitchFamily="34" charset="0"/>
              <a:buChar char="—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8475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Clr>
                <a:srgbClr val="7EBADE"/>
              </a:buClr>
              <a:buFont typeface="Open Sans Extrabold" panose="020B0906030804020204" pitchFamily="34" charset="0"/>
              <a:buChar char="—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7458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Clr>
                <a:srgbClr val="7EBADE"/>
              </a:buClr>
              <a:buFont typeface="Open Sans Extrabold" panose="020B0906030804020204" pitchFamily="34" charset="0"/>
              <a:buChar char="—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6441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Clr>
                <a:srgbClr val="7EBADE"/>
              </a:buClr>
              <a:buFont typeface="Open Sans Extrabold" panose="020B0906030804020204" pitchFamily="34" charset="0"/>
              <a:buChar char="—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65424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Clr>
                <a:srgbClr val="7EBADE"/>
              </a:buClr>
              <a:buFont typeface="Open Sans Extrabold" panose="020B0906030804020204" pitchFamily="34" charset="0"/>
              <a:buChar char="—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24407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3390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2373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356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СТРАТЕГИЯ РАЗВИТИЯ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4668256" y="3267412"/>
            <a:ext cx="4824087" cy="6211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cap="none" baseline="0">
                <a:solidFill>
                  <a:srgbClr val="0078B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ru-RU" spc="110" dirty="0" smtClean="0">
                <a:solidFill>
                  <a:schemeClr val="bg1"/>
                </a:solidFill>
              </a:rPr>
              <a:t>УПРАВЛЯЮЩЕЙ КОМПАНИИ «</a:t>
            </a:r>
            <a:r>
              <a:rPr lang="en-US" spc="110" dirty="0" smtClean="0">
                <a:solidFill>
                  <a:schemeClr val="bg1"/>
                </a:solidFill>
              </a:rPr>
              <a:t>MARDEN PROPERTY</a:t>
            </a:r>
            <a:r>
              <a:rPr lang="ru-RU" spc="110" dirty="0" smtClean="0">
                <a:solidFill>
                  <a:schemeClr val="bg1"/>
                </a:solidFill>
              </a:rPr>
              <a:t>»</a:t>
            </a:r>
          </a:p>
          <a:p>
            <a:endParaRPr lang="ru-RU" b="1" spc="110" dirty="0" smtClean="0">
              <a:solidFill>
                <a:schemeClr val="bg1"/>
              </a:solidFill>
            </a:endParaRPr>
          </a:p>
          <a:p>
            <a:endParaRPr lang="ru-RU" b="1" spc="110" dirty="0">
              <a:solidFill>
                <a:schemeClr val="bg1"/>
              </a:solidFill>
            </a:endParaRPr>
          </a:p>
        </p:txBody>
      </p:sp>
      <p:sp>
        <p:nvSpPr>
          <p:cNvPr id="17" name="Подзаголовок 4"/>
          <p:cNvSpPr txBox="1">
            <a:spLocks/>
          </p:cNvSpPr>
          <p:nvPr/>
        </p:nvSpPr>
        <p:spPr>
          <a:xfrm>
            <a:off x="2885725" y="5704760"/>
            <a:ext cx="6468174" cy="3317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7966" rtl="0" eaLnBrk="1" latinLnBrk="0" hangingPunct="1">
              <a:lnSpc>
                <a:spcPct val="90000"/>
              </a:lnSpc>
              <a:spcBef>
                <a:spcPts val="1004"/>
              </a:spcBef>
              <a:buClr>
                <a:srgbClr val="7EBADE"/>
              </a:buClr>
              <a:buFont typeface="Open Sans Extrabold" panose="020B0906030804020204" pitchFamily="34" charset="0"/>
              <a:buNone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8983" indent="0" algn="ctr" defTabSz="917966" rtl="0" eaLnBrk="1" latinLnBrk="0" hangingPunct="1">
              <a:lnSpc>
                <a:spcPct val="90000"/>
              </a:lnSpc>
              <a:spcBef>
                <a:spcPts val="502"/>
              </a:spcBef>
              <a:buClr>
                <a:srgbClr val="7EBADE"/>
              </a:buClr>
              <a:buFont typeface="Open Sans Extrabold" panose="020B0906030804020204" pitchFamily="34" charset="0"/>
              <a:buNone/>
              <a:defRPr sz="2008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7966" indent="0" algn="ctr" defTabSz="917966" rtl="0" eaLnBrk="1" latinLnBrk="0" hangingPunct="1">
              <a:lnSpc>
                <a:spcPct val="90000"/>
              </a:lnSpc>
              <a:spcBef>
                <a:spcPts val="502"/>
              </a:spcBef>
              <a:buClr>
                <a:srgbClr val="7EBADE"/>
              </a:buClr>
              <a:buFont typeface="Open Sans Extrabold" panose="020B0906030804020204" pitchFamily="34" charset="0"/>
              <a:buNone/>
              <a:defRPr sz="1807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949" indent="0" algn="ctr" defTabSz="917966" rtl="0" eaLnBrk="1" latinLnBrk="0" hangingPunct="1">
              <a:lnSpc>
                <a:spcPct val="90000"/>
              </a:lnSpc>
              <a:spcBef>
                <a:spcPts val="502"/>
              </a:spcBef>
              <a:buClr>
                <a:srgbClr val="7EBADE"/>
              </a:buClr>
              <a:buFont typeface="Open Sans Extrabold" panose="020B0906030804020204" pitchFamily="34" charset="0"/>
              <a:buNone/>
              <a:defRPr sz="1606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932" indent="0" algn="ctr" defTabSz="917966" rtl="0" eaLnBrk="1" latinLnBrk="0" hangingPunct="1">
              <a:lnSpc>
                <a:spcPct val="90000"/>
              </a:lnSpc>
              <a:spcBef>
                <a:spcPts val="502"/>
              </a:spcBef>
              <a:buClr>
                <a:srgbClr val="7EBADE"/>
              </a:buClr>
              <a:buFont typeface="Open Sans Extrabold" panose="020B0906030804020204" pitchFamily="34" charset="0"/>
              <a:buNone/>
              <a:defRPr sz="1606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94915" indent="0" algn="ctr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None/>
              <a:defRPr sz="16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53898" indent="0" algn="ctr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None/>
              <a:defRPr sz="16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2882" indent="0" algn="ctr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None/>
              <a:defRPr sz="16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865" indent="0" algn="ctr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None/>
              <a:defRPr sz="16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Февраль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3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31743" cy="68354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3" name="object 3"/>
          <p:cNvSpPr/>
          <p:nvPr/>
        </p:nvSpPr>
        <p:spPr>
          <a:xfrm>
            <a:off x="9163153" y="1050828"/>
            <a:ext cx="2040738" cy="6548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4" name="object 4"/>
          <p:cNvSpPr txBox="1"/>
          <p:nvPr/>
        </p:nvSpPr>
        <p:spPr>
          <a:xfrm>
            <a:off x="2378837" y="2967741"/>
            <a:ext cx="4015483" cy="36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1"/>
            <a:r>
              <a:rPr sz="2398" b="1" spc="-265" dirty="0">
                <a:solidFill>
                  <a:srgbClr val="0078BD"/>
                </a:solidFill>
                <a:latin typeface="Arial Black"/>
                <a:cs typeface="Arial Black"/>
              </a:rPr>
              <a:t>С</a:t>
            </a:r>
            <a:r>
              <a:rPr sz="2398" b="1" spc="-275" dirty="0">
                <a:solidFill>
                  <a:srgbClr val="0078BD"/>
                </a:solidFill>
                <a:latin typeface="Arial Black"/>
                <a:cs typeface="Arial Black"/>
              </a:rPr>
              <a:t>П</a:t>
            </a:r>
            <a:r>
              <a:rPr sz="2398" b="1" spc="-150" dirty="0">
                <a:solidFill>
                  <a:srgbClr val="0078BD"/>
                </a:solidFill>
                <a:latin typeface="Arial Black"/>
                <a:cs typeface="Arial Black"/>
              </a:rPr>
              <a:t>АС</a:t>
            </a:r>
            <a:r>
              <a:rPr sz="2398" b="1" spc="-170" dirty="0">
                <a:solidFill>
                  <a:srgbClr val="0078BD"/>
                </a:solidFill>
                <a:latin typeface="Arial Black"/>
                <a:cs typeface="Arial Black"/>
              </a:rPr>
              <a:t>И</a:t>
            </a:r>
            <a:r>
              <a:rPr sz="2398" b="1" spc="-320" dirty="0">
                <a:solidFill>
                  <a:srgbClr val="0078BD"/>
                </a:solidFill>
                <a:latin typeface="Arial Black"/>
                <a:cs typeface="Arial Black"/>
              </a:rPr>
              <a:t>Б</a:t>
            </a:r>
            <a:r>
              <a:rPr sz="2398" b="1" spc="-100" dirty="0">
                <a:solidFill>
                  <a:srgbClr val="0078BD"/>
                </a:solidFill>
                <a:latin typeface="Arial Black"/>
                <a:cs typeface="Arial Black"/>
              </a:rPr>
              <a:t>О</a:t>
            </a:r>
            <a:r>
              <a:rPr sz="2398" b="1" spc="-175" dirty="0">
                <a:solidFill>
                  <a:srgbClr val="0078BD"/>
                </a:solidFill>
                <a:latin typeface="Arial Black"/>
                <a:cs typeface="Arial Black"/>
              </a:rPr>
              <a:t> </a:t>
            </a:r>
            <a:r>
              <a:rPr sz="2398" b="1" spc="-110" dirty="0">
                <a:solidFill>
                  <a:srgbClr val="0078BD"/>
                </a:solidFill>
                <a:latin typeface="Arial Black"/>
                <a:cs typeface="Arial Black"/>
              </a:rPr>
              <a:t>ЗА</a:t>
            </a:r>
            <a:r>
              <a:rPr sz="2398" b="1" spc="-185" dirty="0">
                <a:solidFill>
                  <a:srgbClr val="0078BD"/>
                </a:solidFill>
                <a:latin typeface="Arial Black"/>
                <a:cs typeface="Arial Black"/>
              </a:rPr>
              <a:t> </a:t>
            </a:r>
            <a:r>
              <a:rPr sz="2398" b="1" spc="-105" dirty="0">
                <a:solidFill>
                  <a:srgbClr val="0078BD"/>
                </a:solidFill>
                <a:latin typeface="Arial Black"/>
                <a:cs typeface="Arial Black"/>
              </a:rPr>
              <a:t>ВНИМА</a:t>
            </a:r>
            <a:r>
              <a:rPr sz="2398" b="1" spc="-195" dirty="0">
                <a:solidFill>
                  <a:srgbClr val="0078BD"/>
                </a:solidFill>
                <a:latin typeface="Arial Black"/>
                <a:cs typeface="Arial Black"/>
              </a:rPr>
              <a:t>НИЕ</a:t>
            </a:r>
            <a:endParaRPr sz="2398" dirty="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691105" y="2177803"/>
            <a:ext cx="1512787" cy="30078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8" name="object 8"/>
          <p:cNvSpPr txBox="1"/>
          <p:nvPr/>
        </p:nvSpPr>
        <p:spPr>
          <a:xfrm>
            <a:off x="10247358" y="6079593"/>
            <a:ext cx="878229" cy="1690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1"/>
            <a:r>
              <a:rPr sz="1099" spc="105" dirty="0">
                <a:solidFill>
                  <a:srgbClr val="7DB9DE"/>
                </a:solidFill>
                <a:latin typeface="Calibri"/>
                <a:cs typeface="Calibri"/>
              </a:rPr>
              <a:t>С</a:t>
            </a:r>
            <a:r>
              <a:rPr sz="1099" spc="90" dirty="0">
                <a:solidFill>
                  <a:srgbClr val="7DB9DE"/>
                </a:solidFill>
                <a:latin typeface="Calibri"/>
                <a:cs typeface="Calibri"/>
              </a:rPr>
              <a:t>тр</a:t>
            </a:r>
            <a:r>
              <a:rPr sz="1099" spc="85" dirty="0">
                <a:solidFill>
                  <a:srgbClr val="7DB9DE"/>
                </a:solidFill>
                <a:latin typeface="Calibri"/>
                <a:cs typeface="Calibri"/>
              </a:rPr>
              <a:t>а</a:t>
            </a:r>
            <a:r>
              <a:rPr sz="1099" spc="100" dirty="0">
                <a:solidFill>
                  <a:srgbClr val="7DB9DE"/>
                </a:solidFill>
                <a:latin typeface="Calibri"/>
                <a:cs typeface="Calibri"/>
              </a:rPr>
              <a:t>ни</a:t>
            </a:r>
            <a:r>
              <a:rPr sz="1099" spc="75" dirty="0">
                <a:solidFill>
                  <a:srgbClr val="7DB9DE"/>
                </a:solidFill>
                <a:latin typeface="Calibri"/>
                <a:cs typeface="Calibri"/>
              </a:rPr>
              <a:t>ц</a:t>
            </a:r>
            <a:r>
              <a:rPr sz="1099" spc="80" dirty="0">
                <a:solidFill>
                  <a:srgbClr val="7DB9DE"/>
                </a:solidFill>
                <a:latin typeface="Calibri"/>
                <a:cs typeface="Calibri"/>
              </a:rPr>
              <a:t>а</a:t>
            </a:r>
            <a:r>
              <a:rPr sz="1099" spc="25" dirty="0">
                <a:solidFill>
                  <a:srgbClr val="7DB9DE"/>
                </a:solidFill>
                <a:latin typeface="Calibri"/>
                <a:cs typeface="Calibri"/>
              </a:rPr>
              <a:t> </a:t>
            </a:r>
            <a:r>
              <a:rPr sz="1099" dirty="0">
                <a:solidFill>
                  <a:srgbClr val="7DB9DE"/>
                </a:solidFill>
                <a:latin typeface="Arial"/>
                <a:cs typeface="Arial"/>
              </a:rPr>
              <a:t>30</a:t>
            </a:r>
            <a:endParaRPr sz="1099">
              <a:latin typeface="Arial"/>
              <a:cs typeface="Arial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315853" y="4544851"/>
            <a:ext cx="5726859" cy="553998"/>
            <a:chOff x="1611918" y="4546014"/>
            <a:chExt cx="5726859" cy="55399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990461" y="4546014"/>
              <a:ext cx="534831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400"/>
                </a:lnSpc>
                <a:spcAft>
                  <a:spcPts val="800"/>
                </a:spcAft>
              </a:pPr>
              <a:r>
                <a:rPr lang="ru-RU" sz="1400" dirty="0" smtClean="0"/>
                <a:t>Республика Казахстан, </a:t>
              </a:r>
              <a:r>
                <a:rPr lang="ru-RU" sz="1400" dirty="0"/>
                <a:t>г . Алматы </a:t>
              </a:r>
              <a:r>
                <a:rPr lang="ru-RU" sz="1400" dirty="0" smtClean="0"/>
                <a:t>ул</a:t>
              </a:r>
              <a:r>
                <a:rPr lang="ru-RU" sz="1400" dirty="0"/>
                <a:t>. </a:t>
              </a:r>
              <a:r>
                <a:rPr lang="ru-RU" sz="1400" dirty="0" err="1"/>
                <a:t>Байзакова</a:t>
              </a:r>
              <a:r>
                <a:rPr lang="ru-RU" sz="1400" dirty="0"/>
                <a:t>, </a:t>
              </a:r>
              <a:r>
                <a:rPr lang="ru-RU" sz="1400" dirty="0" smtClean="0"/>
                <a:t>280 </a:t>
              </a:r>
            </a:p>
            <a:p>
              <a:pPr>
                <a:lnSpc>
                  <a:spcPts val="1400"/>
                </a:lnSpc>
                <a:spcAft>
                  <a:spcPts val="800"/>
                </a:spcAft>
              </a:pPr>
              <a:r>
                <a:rPr lang="ru-RU" sz="1400" dirty="0" smtClean="0"/>
                <a:t>МФК “</a:t>
              </a:r>
              <a:r>
                <a:rPr lang="ru-RU" sz="1400" dirty="0" err="1" smtClean="0"/>
                <a:t>Almaty</a:t>
              </a:r>
              <a:r>
                <a:rPr lang="ru-RU" sz="1400" dirty="0" smtClean="0"/>
                <a:t> </a:t>
              </a:r>
              <a:r>
                <a:rPr lang="ru-RU" sz="1400" dirty="0" err="1" smtClean="0"/>
                <a:t>Towers</a:t>
              </a:r>
              <a:r>
                <a:rPr lang="ru-RU" sz="1400" dirty="0" smtClean="0"/>
                <a:t>", офис 282</a:t>
              </a:r>
              <a:endPara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8" t="65923" r="35570" b="1935"/>
            <a:stretch/>
          </p:blipFill>
          <p:spPr>
            <a:xfrm>
              <a:off x="1611918" y="4546014"/>
              <a:ext cx="400000" cy="432000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2339788" y="5487413"/>
            <a:ext cx="5757360" cy="288000"/>
            <a:chOff x="6974849" y="4658967"/>
            <a:chExt cx="5757360" cy="28800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3" t="8781" r="37526" b="69197"/>
            <a:stretch/>
          </p:blipFill>
          <p:spPr>
            <a:xfrm>
              <a:off x="6974849" y="4658967"/>
              <a:ext cx="340292" cy="288000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7383893" y="4658967"/>
              <a:ext cx="5348316" cy="271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400"/>
                </a:lnSpc>
                <a:spcAft>
                  <a:spcPts val="800"/>
                </a:spcAft>
              </a:pPr>
              <a:r>
                <a:rPr lang="ru-RU" sz="1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info@marden.kz</a:t>
              </a:r>
              <a:endPara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339788" y="4150048"/>
            <a:ext cx="5348316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Aft>
                <a:spcPts val="800"/>
              </a:spcAft>
            </a:pPr>
            <a:r>
              <a:rPr lang="ru-RU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Контакты</a:t>
            </a:r>
            <a:r>
              <a:rPr lang="ru-RU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2339788" y="5116023"/>
            <a:ext cx="5757360" cy="327269"/>
            <a:chOff x="1574510" y="5182899"/>
            <a:chExt cx="5757360" cy="327269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1" t="39732" r="69668" b="38246"/>
            <a:stretch/>
          </p:blipFill>
          <p:spPr>
            <a:xfrm>
              <a:off x="1574510" y="5182899"/>
              <a:ext cx="340292" cy="288000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1983554" y="5238299"/>
              <a:ext cx="5348316" cy="271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400"/>
                </a:lnSpc>
                <a:spcAft>
                  <a:spcPts val="800"/>
                </a:spcAft>
              </a:pPr>
              <a:r>
                <a:rPr lang="ru-RU" sz="1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7 7172 </a:t>
              </a:r>
              <a:r>
                <a:rPr lang="ru-RU" sz="1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91 96 </a:t>
              </a:r>
              <a:r>
                <a:rPr lang="ru-RU" sz="1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96, +</a:t>
              </a: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7 707 278 78 </a:t>
              </a:r>
              <a:r>
                <a:rPr lang="ru-RU" sz="1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78</a:t>
              </a:r>
              <a:endPara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2339788" y="5831628"/>
            <a:ext cx="5757360" cy="288000"/>
            <a:chOff x="6970062" y="5353610"/>
            <a:chExt cx="5757360" cy="288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2" t="70242" r="68257" b="7736"/>
            <a:stretch/>
          </p:blipFill>
          <p:spPr>
            <a:xfrm>
              <a:off x="6970062" y="5353610"/>
              <a:ext cx="340292" cy="288000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7379106" y="5361675"/>
              <a:ext cx="5348316" cy="271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400"/>
                </a:lnSpc>
                <a:spcAft>
                  <a:spcPts val="800"/>
                </a:spcAft>
              </a:pPr>
              <a:r>
                <a:rPr lang="ru-RU" sz="1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www.marden.kz</a:t>
              </a:r>
              <a:endPara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7224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667" y="1050178"/>
            <a:ext cx="10549332" cy="36875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691">
              <a:lnSpc>
                <a:spcPct val="100000"/>
              </a:lnSpc>
            </a:pPr>
            <a:r>
              <a:rPr spc="-105" dirty="0">
                <a:latin typeface="+mj-lt"/>
              </a:rPr>
              <a:t>Сод</a:t>
            </a:r>
            <a:r>
              <a:rPr spc="-110" dirty="0">
                <a:latin typeface="+mj-lt"/>
              </a:rPr>
              <a:t>ер</a:t>
            </a:r>
            <a:r>
              <a:rPr spc="75" dirty="0">
                <a:latin typeface="+mj-lt"/>
              </a:rPr>
              <a:t>ж</a:t>
            </a:r>
            <a:r>
              <a:rPr spc="-114" dirty="0">
                <a:latin typeface="+mj-lt"/>
              </a:rPr>
              <a:t>ан</a:t>
            </a:r>
            <a:r>
              <a:rPr spc="-50" dirty="0">
                <a:latin typeface="+mj-lt"/>
              </a:rPr>
              <a:t>ие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10667" y="2516128"/>
            <a:ext cx="4519276" cy="21667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876" indent="-286185">
              <a:lnSpc>
                <a:spcPct val="80000"/>
              </a:lnSpc>
              <a:spcBef>
                <a:spcPts val="839"/>
              </a:spcBef>
              <a:buClr>
                <a:schemeClr val="tx2"/>
              </a:buClr>
              <a:buSzPct val="103000"/>
              <a:buBlip>
                <a:blip r:embed="rId3"/>
              </a:buBlip>
              <a:tabLst>
                <a:tab pos="299510" algn="l"/>
              </a:tabLst>
            </a:pPr>
            <a:r>
              <a:rPr lang="ru-RU" spc="15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Миссия</a:t>
            </a:r>
          </a:p>
          <a:p>
            <a:pPr marL="298876" indent="-286185">
              <a:lnSpc>
                <a:spcPct val="80000"/>
              </a:lnSpc>
              <a:spcBef>
                <a:spcPts val="839"/>
              </a:spcBef>
              <a:buClr>
                <a:schemeClr val="tx2"/>
              </a:buClr>
              <a:buSzPct val="103000"/>
              <a:buBlip>
                <a:blip r:embed="rId3"/>
              </a:buBlip>
              <a:tabLst>
                <a:tab pos="299510" algn="l"/>
              </a:tabLst>
            </a:pPr>
            <a:r>
              <a:rPr lang="ru-RU" spc="15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</a:t>
            </a:r>
            <a:r>
              <a:rPr lang="ru-RU" spc="15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идение</a:t>
            </a:r>
          </a:p>
          <a:p>
            <a:pPr marL="298876" indent="-286185">
              <a:lnSpc>
                <a:spcPct val="80000"/>
              </a:lnSpc>
              <a:spcBef>
                <a:spcPts val="839"/>
              </a:spcBef>
              <a:buClr>
                <a:schemeClr val="tx2"/>
              </a:buClr>
              <a:buSzPct val="103000"/>
              <a:buBlip>
                <a:blip r:embed="rId3"/>
              </a:buBlip>
              <a:tabLst>
                <a:tab pos="299510" algn="l"/>
              </a:tabLst>
            </a:pPr>
            <a:r>
              <a:rPr lang="ru-RU" spc="15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Ценности</a:t>
            </a:r>
            <a:endParaRPr lang="ru-RU" spc="15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98876" indent="-286185">
              <a:lnSpc>
                <a:spcPct val="80000"/>
              </a:lnSpc>
              <a:spcBef>
                <a:spcPts val="839"/>
              </a:spcBef>
              <a:buClr>
                <a:schemeClr val="tx2"/>
              </a:buClr>
              <a:buSzPct val="103000"/>
              <a:buBlip>
                <a:blip r:embed="rId3"/>
              </a:buBlip>
              <a:tabLst>
                <a:tab pos="299510" algn="l"/>
              </a:tabLst>
            </a:pPr>
            <a:r>
              <a:rPr lang="ru-RU" spc="15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Виды деятельности</a:t>
            </a:r>
          </a:p>
          <a:p>
            <a:pPr marL="298876" indent="-286185">
              <a:lnSpc>
                <a:spcPct val="80000"/>
              </a:lnSpc>
              <a:spcBef>
                <a:spcPts val="839"/>
              </a:spcBef>
              <a:buClr>
                <a:schemeClr val="tx2"/>
              </a:buClr>
              <a:buSzPct val="103000"/>
              <a:buBlip>
                <a:blip r:embed="rId3"/>
              </a:buBlip>
              <a:tabLst>
                <a:tab pos="299510" algn="l"/>
              </a:tabLst>
            </a:pPr>
            <a:r>
              <a:rPr lang="ru-RU" spc="15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Цели 2019 года</a:t>
            </a:r>
            <a:endParaRPr lang="en-US" spc="15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98876" indent="-286185">
              <a:lnSpc>
                <a:spcPct val="80000"/>
              </a:lnSpc>
              <a:spcBef>
                <a:spcPts val="839"/>
              </a:spcBef>
              <a:buClr>
                <a:schemeClr val="tx2"/>
              </a:buClr>
              <a:buSzPct val="103000"/>
              <a:buBlip>
                <a:blip r:embed="rId3"/>
              </a:buBlip>
              <a:tabLst>
                <a:tab pos="299510" algn="l"/>
              </a:tabLst>
            </a:pPr>
            <a:r>
              <a:rPr lang="ru-RU" spc="125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Структура</a:t>
            </a:r>
          </a:p>
          <a:p>
            <a:pPr marL="298876" indent="-286185">
              <a:lnSpc>
                <a:spcPct val="80000"/>
              </a:lnSpc>
              <a:spcBef>
                <a:spcPts val="839"/>
              </a:spcBef>
              <a:buClr>
                <a:schemeClr val="tx2"/>
              </a:buClr>
              <a:buSzPct val="103000"/>
              <a:buBlip>
                <a:blip r:embed="rId3"/>
              </a:buBlip>
              <a:tabLst>
                <a:tab pos="299510" algn="l"/>
              </a:tabLst>
            </a:pPr>
            <a:r>
              <a:rPr lang="en-US" spc="125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KPI</a:t>
            </a:r>
            <a:endParaRPr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28201" y="6079593"/>
            <a:ext cx="800812" cy="1690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1"/>
            <a:r>
              <a:rPr sz="1099" spc="105" dirty="0">
                <a:solidFill>
                  <a:srgbClr val="7DB9DE"/>
                </a:solidFill>
                <a:latin typeface="Calibri"/>
                <a:cs typeface="Calibri"/>
              </a:rPr>
              <a:t>С</a:t>
            </a:r>
            <a:r>
              <a:rPr sz="1099" spc="90" dirty="0">
                <a:solidFill>
                  <a:srgbClr val="7DB9DE"/>
                </a:solidFill>
                <a:latin typeface="Calibri"/>
                <a:cs typeface="Calibri"/>
              </a:rPr>
              <a:t>тр</a:t>
            </a:r>
            <a:r>
              <a:rPr sz="1099" spc="85" dirty="0">
                <a:solidFill>
                  <a:srgbClr val="7DB9DE"/>
                </a:solidFill>
                <a:latin typeface="Calibri"/>
                <a:cs typeface="Calibri"/>
              </a:rPr>
              <a:t>а</a:t>
            </a:r>
            <a:r>
              <a:rPr sz="1099" spc="100" dirty="0">
                <a:solidFill>
                  <a:srgbClr val="7DB9DE"/>
                </a:solidFill>
                <a:latin typeface="Calibri"/>
                <a:cs typeface="Calibri"/>
              </a:rPr>
              <a:t>ни</a:t>
            </a:r>
            <a:r>
              <a:rPr sz="1099" spc="75" dirty="0">
                <a:solidFill>
                  <a:srgbClr val="7DB9DE"/>
                </a:solidFill>
                <a:latin typeface="Calibri"/>
                <a:cs typeface="Calibri"/>
              </a:rPr>
              <a:t>ц</a:t>
            </a:r>
            <a:r>
              <a:rPr sz="1099" spc="80" dirty="0">
                <a:solidFill>
                  <a:srgbClr val="7DB9DE"/>
                </a:solidFill>
                <a:latin typeface="Calibri"/>
                <a:cs typeface="Calibri"/>
              </a:rPr>
              <a:t>а</a:t>
            </a:r>
            <a:r>
              <a:rPr sz="1099" spc="25" dirty="0">
                <a:solidFill>
                  <a:srgbClr val="7DB9DE"/>
                </a:solidFill>
                <a:latin typeface="Calibri"/>
                <a:cs typeface="Calibri"/>
              </a:rPr>
              <a:t> </a:t>
            </a:r>
            <a:r>
              <a:rPr sz="1099" spc="10" dirty="0">
                <a:solidFill>
                  <a:srgbClr val="7DB9DE"/>
                </a:solidFill>
                <a:latin typeface="Arial"/>
                <a:cs typeface="Arial"/>
              </a:rPr>
              <a:t>2</a:t>
            </a:r>
            <a:endParaRPr sz="1099">
              <a:latin typeface="Arial"/>
              <a:cs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43" y="2028791"/>
            <a:ext cx="622231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8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ru-RU" smtClean="0"/>
              <a:t>Страница </a:t>
            </a:r>
            <a:fld id="{37E3A723-3847-4691-9EF0-DCEBACAD1215}" type="slidenum">
              <a:rPr lang="ru-RU" smtClean="0"/>
              <a:pPr/>
              <a:t>3</a:t>
            </a:fld>
            <a:endParaRPr lang="ru-RU" dirty="0" smtClean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29641" y="1081895"/>
            <a:ext cx="324345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78BE"/>
                </a:solidFill>
                <a:latin typeface="+mj-lt"/>
              </a:rPr>
              <a:t>Миссия компании</a:t>
            </a:r>
            <a:endParaRPr lang="ru-RU" sz="2400" b="1" dirty="0">
              <a:solidFill>
                <a:srgbClr val="0078BE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5595" y="2680068"/>
            <a:ext cx="60952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Мы заполняем Объекты коммерческой недвижимости, делаем отличный сервис и создаем комфортные условия для Арендаторов, с целью увеличения доходов собственников объектов недвижимости.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045705" y="3057526"/>
            <a:ext cx="1460245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7323635" y="1825421"/>
            <a:ext cx="4364629" cy="4330021"/>
            <a:chOff x="7323635" y="1825421"/>
            <a:chExt cx="4364629" cy="4330021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7323635" y="1825421"/>
              <a:ext cx="4364629" cy="4330021"/>
              <a:chOff x="7565345" y="2108339"/>
              <a:chExt cx="4364629" cy="4330021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Blur radius="12"/>
                        </a14:imgEffect>
                        <a14:imgEffect>
                          <a14:sharpenSoften amount="-5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34" t="2822" r="-1"/>
              <a:stretch/>
            </p:blipFill>
            <p:spPr>
              <a:xfrm>
                <a:off x="7565345" y="2240280"/>
                <a:ext cx="4364629" cy="4198080"/>
              </a:xfrm>
              <a:prstGeom prst="rect">
                <a:avLst/>
              </a:prstGeom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676" b="41086"/>
              <a:stretch/>
            </p:blipFill>
            <p:spPr>
              <a:xfrm>
                <a:off x="7601881" y="2108339"/>
                <a:ext cx="2443626" cy="2552700"/>
              </a:xfrm>
              <a:prstGeom prst="rect">
                <a:avLst/>
              </a:prstGeom>
            </p:spPr>
          </p:pic>
        </p:grpSp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utout/>
                      </a14:imgEffect>
                      <a14:imgEffect>
                        <a14:sharpenSoften amount="50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2" t="17351" r="57993" b="60601"/>
            <a:stretch/>
          </p:blipFill>
          <p:spPr>
            <a:xfrm>
              <a:off x="7906263" y="2578656"/>
              <a:ext cx="1296538" cy="9553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3438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929641" y="1081895"/>
            <a:ext cx="5471160" cy="769416"/>
          </a:xfrm>
        </p:spPr>
        <p:txBody>
          <a:bodyPr/>
          <a:lstStyle/>
          <a:p>
            <a:r>
              <a:rPr lang="ru-RU" dirty="0" smtClean="0"/>
              <a:t>Видение компании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ru-RU" dirty="0" smtClean="0"/>
              <a:t>Страница </a:t>
            </a:r>
            <a:fld id="{37E3A723-3847-4691-9EF0-DCEBACAD1215}" type="slidenum">
              <a:rPr lang="ru-RU" smtClean="0"/>
              <a:pPr/>
              <a:t>4</a:t>
            </a:fld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046393" y="2364872"/>
            <a:ext cx="56343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Управляющая Компания №1 по заполнению и управлению коммерческой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недвижимостью в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Республике Казахстан.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323635" y="1825421"/>
            <a:ext cx="4500934" cy="4330021"/>
            <a:chOff x="7323635" y="1825421"/>
            <a:chExt cx="4500934" cy="4330021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7323635" y="1825421"/>
              <a:ext cx="4500934" cy="4330021"/>
              <a:chOff x="7565345" y="2108339"/>
              <a:chExt cx="4500934" cy="4330021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Blur radius="12"/>
                        </a14:imgEffect>
                        <a14:imgEffect>
                          <a14:sharpenSoften amount="-5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34" t="2822" r="-1"/>
              <a:stretch/>
            </p:blipFill>
            <p:spPr>
              <a:xfrm>
                <a:off x="7565345" y="2240280"/>
                <a:ext cx="4364629" cy="4198080"/>
              </a:xfrm>
              <a:prstGeom prst="rect">
                <a:avLst/>
              </a:prstGeom>
            </p:spPr>
          </p:pic>
          <p:pic>
            <p:nvPicPr>
              <p:cNvPr id="20" name="Рисунок 1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292" r="-2902" b="41086"/>
              <a:stretch/>
            </p:blipFill>
            <p:spPr>
              <a:xfrm>
                <a:off x="9523496" y="2108339"/>
                <a:ext cx="2542783" cy="2552700"/>
              </a:xfrm>
              <a:prstGeom prst="rect">
                <a:avLst/>
              </a:prstGeom>
            </p:spPr>
          </p:pic>
        </p:grpSp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Cutout/>
                      </a14:imgEffect>
                      <a14:imgEffect>
                        <a14:sharpenSoften amount="50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20" t="19139" r="15523" b="61433"/>
            <a:stretch/>
          </p:blipFill>
          <p:spPr>
            <a:xfrm>
              <a:off x="9971313" y="2656114"/>
              <a:ext cx="1074057" cy="8418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548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929641" y="1099605"/>
            <a:ext cx="5471160" cy="769416"/>
          </a:xfrm>
        </p:spPr>
        <p:txBody>
          <a:bodyPr/>
          <a:lstStyle/>
          <a:p>
            <a:r>
              <a:rPr lang="ru-RU" dirty="0" smtClean="0"/>
              <a:t>Наши Ценности 5М 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ru-RU" dirty="0" smtClean="0"/>
              <a:t>Страница </a:t>
            </a:r>
            <a:fld id="{37E3A723-3847-4691-9EF0-DCEBACAD1215}" type="slidenum">
              <a:rPr lang="ru-RU" smtClean="0"/>
              <a:pPr/>
              <a:t>5</a:t>
            </a:fld>
            <a:endParaRPr lang="ru-RU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29641" y="2051119"/>
            <a:ext cx="6153330" cy="4104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ru-RU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ru-RU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altLang="ja-JP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Мы работаем честно;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altLang="ja-JP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Мы уважаем друг - друга и не подводим своих коллег;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altLang="ja-JP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Мы помогаем вырасти каждому сотруднику в компании;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altLang="ja-JP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Мы уважаем наших клиентов и партнеров;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altLang="ja-JP" sz="20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Мы стремимся к тому, чтобы все были в выигрыше.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323635" y="1957362"/>
            <a:ext cx="4364629" cy="4211208"/>
            <a:chOff x="7323635" y="1957362"/>
            <a:chExt cx="4364629" cy="4211208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7323635" y="1957362"/>
              <a:ext cx="4364629" cy="4211208"/>
              <a:chOff x="7565345" y="2240280"/>
              <a:chExt cx="4364629" cy="4211208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Blur radius="12"/>
                        </a14:imgEffect>
                        <a14:imgEffect>
                          <a14:sharpenSoften amount="-5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34" t="2822" r="-1"/>
              <a:stretch/>
            </p:blipFill>
            <p:spPr>
              <a:xfrm>
                <a:off x="7565345" y="2240280"/>
                <a:ext cx="4364629" cy="4198080"/>
              </a:xfrm>
              <a:prstGeom prst="rect">
                <a:avLst/>
              </a:prstGeom>
            </p:spPr>
          </p:pic>
          <p:pic>
            <p:nvPicPr>
              <p:cNvPr id="15" name="Рисунок 1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81" t="40276" r="22418" b="-236"/>
              <a:stretch/>
            </p:blipFill>
            <p:spPr>
              <a:xfrm>
                <a:off x="8572910" y="3853431"/>
                <a:ext cx="2394857" cy="2598057"/>
              </a:xfrm>
              <a:prstGeom prst="rect">
                <a:avLst/>
              </a:prstGeom>
            </p:spPr>
          </p:pic>
        </p:grpSp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utout/>
                      </a14:imgEffect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98" t="56655" r="36934" b="20567"/>
            <a:stretch/>
          </p:blipFill>
          <p:spPr>
            <a:xfrm>
              <a:off x="8911772" y="4281714"/>
              <a:ext cx="1204686" cy="9869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989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929641" y="1099605"/>
            <a:ext cx="5471160" cy="769416"/>
          </a:xfrm>
        </p:spPr>
        <p:txBody>
          <a:bodyPr/>
          <a:lstStyle/>
          <a:p>
            <a:r>
              <a:rPr lang="ru-RU" dirty="0" smtClean="0"/>
              <a:t>Виды деятельности компании: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ru-RU" dirty="0" smtClean="0"/>
              <a:t>Страница </a:t>
            </a:r>
            <a:fld id="{37E3A723-3847-4691-9EF0-DCEBACAD1215}" type="slidenum">
              <a:rPr lang="ru-RU" smtClean="0"/>
              <a:pPr/>
              <a:t>6</a:t>
            </a:fld>
            <a:endParaRPr lang="ru-RU" dirty="0" smtClean="0"/>
          </a:p>
        </p:txBody>
      </p:sp>
      <p:sp>
        <p:nvSpPr>
          <p:cNvPr id="7" name="object 6"/>
          <p:cNvSpPr txBox="1"/>
          <p:nvPr/>
        </p:nvSpPr>
        <p:spPr>
          <a:xfrm>
            <a:off x="1680501" y="1995992"/>
            <a:ext cx="6434455" cy="679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80"/>
              </a:lnSpc>
            </a:pPr>
            <a:r>
              <a:rPr lang="ru-RU" sz="2000" spc="-2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Т</a:t>
            </a:r>
            <a:r>
              <a:rPr lang="ru-RU" sz="2000" spc="195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ехн</a:t>
            </a:r>
            <a:r>
              <a:rPr lang="ru-RU" sz="2000" spc="21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</a:t>
            </a:r>
            <a:r>
              <a:rPr lang="ru-RU" sz="2000" spc="204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че</a:t>
            </a:r>
            <a:r>
              <a:rPr lang="ru-RU" sz="2000" spc="17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ская</a:t>
            </a:r>
            <a:r>
              <a:rPr lang="ru-RU" sz="2000" spc="12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000" spc="114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э</a:t>
            </a:r>
            <a:r>
              <a:rPr lang="ru-RU" sz="2000" spc="7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</a:t>
            </a:r>
            <a:r>
              <a:rPr lang="ru-RU" sz="2000" spc="18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сп</a:t>
            </a:r>
            <a:r>
              <a:rPr lang="ru-RU" sz="2000" spc="114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лу</a:t>
            </a:r>
            <a:r>
              <a:rPr lang="ru-RU" sz="2000" spc="175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ат</a:t>
            </a:r>
            <a:r>
              <a:rPr lang="ru-RU" sz="2000" spc="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а</a:t>
            </a:r>
            <a:r>
              <a:rPr lang="ru-RU" sz="2000" spc="195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ция</a:t>
            </a:r>
            <a:endParaRPr lang="ru-RU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2700">
              <a:lnSpc>
                <a:spcPct val="100000"/>
              </a:lnSpc>
            </a:pPr>
            <a:r>
              <a:rPr lang="ru-RU" sz="2000" spc="-95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</a:t>
            </a:r>
            <a:r>
              <a:rPr lang="en-US" sz="2000" spc="45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</a:t>
            </a:r>
            <a:r>
              <a:rPr lang="en-US" sz="2000" spc="95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</a:t>
            </a:r>
            <a:r>
              <a:rPr lang="en-US" sz="2000" spc="5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</a:t>
            </a:r>
            <a:r>
              <a:rPr lang="en-US" sz="2000" spc="-1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</a:t>
            </a:r>
            <a:r>
              <a:rPr lang="en-US" sz="2000" spc="6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</a:t>
            </a:r>
            <a:r>
              <a:rPr lang="en-US" sz="2000" spc="17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</a:t>
            </a:r>
            <a:r>
              <a:rPr lang="en-US" sz="2000" spc="-15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y</a:t>
            </a:r>
            <a:r>
              <a:rPr lang="ru-RU" sz="2000" spc="-15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spc="-15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management</a:t>
            </a:r>
            <a:r>
              <a:rPr lang="en-US" sz="2000" spc="-1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)</a:t>
            </a:r>
            <a:endParaRPr lang="ru-RU" sz="2000" spc="-1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1" name="object 8"/>
          <p:cNvSpPr/>
          <p:nvPr/>
        </p:nvSpPr>
        <p:spPr>
          <a:xfrm>
            <a:off x="929641" y="4312829"/>
            <a:ext cx="586740" cy="596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9"/>
          <p:cNvSpPr/>
          <p:nvPr/>
        </p:nvSpPr>
        <p:spPr>
          <a:xfrm>
            <a:off x="929641" y="2042458"/>
            <a:ext cx="589280" cy="584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0"/>
          <p:cNvSpPr/>
          <p:nvPr/>
        </p:nvSpPr>
        <p:spPr>
          <a:xfrm>
            <a:off x="922022" y="2800095"/>
            <a:ext cx="594359" cy="584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/>
        </p:nvSpPr>
        <p:spPr>
          <a:xfrm>
            <a:off x="922022" y="3557732"/>
            <a:ext cx="586740" cy="5816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9"/>
          <p:cNvSpPr/>
          <p:nvPr/>
        </p:nvSpPr>
        <p:spPr>
          <a:xfrm>
            <a:off x="911570" y="5083166"/>
            <a:ext cx="589280" cy="584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6"/>
          <p:cNvSpPr txBox="1"/>
          <p:nvPr/>
        </p:nvSpPr>
        <p:spPr>
          <a:xfrm>
            <a:off x="1680500" y="5211301"/>
            <a:ext cx="709773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71475">
              <a:lnSpc>
                <a:spcPct val="90000"/>
              </a:lnSpc>
            </a:pPr>
            <a:r>
              <a:rPr lang="en-US" sz="2000" spc="17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Construction Management</a:t>
            </a:r>
            <a:r>
              <a:rPr lang="ru-RU" sz="2000" spc="17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</a:p>
          <a:p>
            <a:pPr marL="12700" marR="371475">
              <a:lnSpc>
                <a:spcPct val="90000"/>
              </a:lnSpc>
            </a:pPr>
            <a:endParaRPr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1" name="object 6"/>
          <p:cNvSpPr txBox="1"/>
          <p:nvPr/>
        </p:nvSpPr>
        <p:spPr>
          <a:xfrm>
            <a:off x="1680500" y="3543139"/>
            <a:ext cx="643445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000" spc="215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Управление арендными отношениями</a:t>
            </a:r>
            <a:r>
              <a:rPr sz="2000" spc="135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sz="2000" spc="-95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</a:t>
            </a:r>
            <a:r>
              <a:rPr sz="2000" spc="135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</a:t>
            </a:r>
            <a:r>
              <a:rPr sz="2000" spc="95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</a:t>
            </a:r>
            <a:r>
              <a:rPr sz="2000" spc="135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per</a:t>
            </a:r>
            <a:r>
              <a:rPr sz="2000" spc="7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</a:t>
            </a:r>
            <a:r>
              <a:rPr sz="2000" spc="-1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y</a:t>
            </a:r>
            <a:r>
              <a:rPr lang="en-US" sz="2000" spc="-1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management</a:t>
            </a:r>
            <a:r>
              <a:rPr sz="2000" spc="-1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)</a:t>
            </a:r>
            <a:endParaRPr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2" name="object 6"/>
          <p:cNvSpPr txBox="1"/>
          <p:nvPr/>
        </p:nvSpPr>
        <p:spPr>
          <a:xfrm>
            <a:off x="1680504" y="2938306"/>
            <a:ext cx="643445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2000" spc="-5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Cl</a:t>
            </a:r>
            <a:r>
              <a:rPr lang="en-US" sz="2000" spc="-65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</a:t>
            </a:r>
            <a:r>
              <a:rPr lang="en-US" sz="2000" spc="6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</a:t>
            </a:r>
            <a:r>
              <a:rPr lang="en-US" sz="2000" spc="75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</a:t>
            </a:r>
            <a:r>
              <a:rPr lang="en-US" sz="2000" spc="6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ing</a:t>
            </a:r>
            <a:endParaRPr lang="en-US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3" name="object 6"/>
          <p:cNvSpPr txBox="1"/>
          <p:nvPr/>
        </p:nvSpPr>
        <p:spPr>
          <a:xfrm>
            <a:off x="1680502" y="4213079"/>
            <a:ext cx="6434455" cy="537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71475">
              <a:lnSpc>
                <a:spcPct val="204300"/>
              </a:lnSpc>
            </a:pPr>
            <a:r>
              <a:rPr lang="en-US" sz="2000" spc="17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Brokerage – arenda.kz</a:t>
            </a:r>
            <a:endParaRPr lang="ru-RU" sz="2000" spc="17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24" name=" 2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79921" y="4920736"/>
            <a:ext cx="2159434" cy="144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4" b="6271"/>
          <a:stretch/>
        </p:blipFill>
        <p:spPr bwMode="auto">
          <a:xfrm>
            <a:off x="9167772" y="1819472"/>
            <a:ext cx="2159433" cy="1440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bject 3"/>
          <p:cNvSpPr/>
          <p:nvPr/>
        </p:nvSpPr>
        <p:spPr>
          <a:xfrm>
            <a:off x="9179921" y="3370104"/>
            <a:ext cx="2183733" cy="1440000"/>
          </a:xfrm>
          <a:prstGeom prst="rect">
            <a:avLst/>
          </a:prstGeom>
          <a:blipFill>
            <a:blip r:embed="rId8" cstate="print"/>
            <a:srcRect/>
            <a:stretch>
              <a:fillRect l="-1" r="-1270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81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929641" y="1099605"/>
            <a:ext cx="5471160" cy="769416"/>
          </a:xfrm>
        </p:spPr>
        <p:txBody>
          <a:bodyPr/>
          <a:lstStyle/>
          <a:p>
            <a:r>
              <a:rPr lang="ru-RU" dirty="0" smtClean="0"/>
              <a:t>Стратегические цели: 2019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ru-RU" dirty="0" smtClean="0"/>
              <a:t>Страница </a:t>
            </a:r>
            <a:fld id="{37E3A723-3847-4691-9EF0-DCEBACAD1215}" type="slidenum">
              <a:rPr lang="ru-RU" smtClean="0"/>
              <a:pPr/>
              <a:t>7</a:t>
            </a:fld>
            <a:endParaRPr lang="ru-RU" dirty="0" smtClean="0"/>
          </a:p>
        </p:txBody>
      </p:sp>
      <p:sp>
        <p:nvSpPr>
          <p:cNvPr id="18" name="Прямоугольник 17"/>
          <p:cNvSpPr/>
          <p:nvPr/>
        </p:nvSpPr>
        <p:spPr>
          <a:xfrm>
            <a:off x="929641" y="1724265"/>
            <a:ext cx="627543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1200"/>
              </a:spcBef>
              <a:buAutoNum type="arabicPeriod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До 30-го декабря 2019 года достичь 500 тыс. кв.м. коммерческой недвижимости по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Facility management 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AutoNum type="arabicPeriod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До 30-го декабря 2019 года заключить договора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по 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Brokerage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на сумму не менее 500 млн.тг. и получить комиссии 8,33%. Перезапустить сайт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arenda.kz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AutoNum type="arabicPeriod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До 30-го декабря 2019 года сделать работы по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Fit out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на 7 тыс. кв.м. и получить доход 8% от суммы работ.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FontTx/>
              <a:buAutoNum type="arabicPeriod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До 30-го декабря 2019 года взять еще один объект на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Property management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FontTx/>
              <a:buAutoNum type="arabicPeriod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До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30-го декабря 2019 года достичь чистой прибыли компании не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менее –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50 млн. тенге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AutoNum type="arabicPeriod"/>
            </a:pPr>
            <a:endParaRPr lang="ru-RU" sz="2000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3"/>
          <a:stretch/>
        </p:blipFill>
        <p:spPr>
          <a:xfrm>
            <a:off x="7664135" y="1724265"/>
            <a:ext cx="404621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2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9"/>
          </p:nvPr>
        </p:nvSpPr>
        <p:spPr>
          <a:xfrm>
            <a:off x="929641" y="501445"/>
            <a:ext cx="5471160" cy="48669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Структура компании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ru-RU" smtClean="0"/>
              <a:t>Страница </a:t>
            </a:r>
            <a:fld id="{37E3A723-3847-4691-9EF0-DCEBACAD1215}" type="slidenum">
              <a:rPr lang="ru-RU" smtClean="0"/>
              <a:pPr/>
              <a:t>8</a:t>
            </a:fld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62" y="988142"/>
            <a:ext cx="10374801" cy="54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18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929642" y="1051560"/>
            <a:ext cx="7135260" cy="450051"/>
          </a:xfrm>
        </p:spPr>
        <p:txBody>
          <a:bodyPr>
            <a:normAutofit/>
          </a:bodyPr>
          <a:lstStyle/>
          <a:p>
            <a:r>
              <a:rPr lang="en-US" dirty="0" smtClean="0"/>
              <a:t>KPI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34"/>
          </p:nvPr>
        </p:nvSpPr>
        <p:spPr>
          <a:xfrm>
            <a:off x="8456057" y="5973345"/>
            <a:ext cx="3349145" cy="364195"/>
          </a:xfrm>
        </p:spPr>
        <p:txBody>
          <a:bodyPr/>
          <a:lstStyle/>
          <a:p>
            <a:r>
              <a:rPr lang="ru-RU" dirty="0" smtClean="0"/>
              <a:t>Страница </a:t>
            </a:r>
            <a:fld id="{37E3A723-3847-4691-9EF0-DCEBACAD1215}" type="slidenum">
              <a:rPr lang="ru-RU" smtClean="0"/>
              <a:pPr/>
              <a:t>9</a:t>
            </a:fld>
            <a:endParaRPr lang="ru-RU" dirty="0" smtClean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239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object 6"/>
          <p:cNvSpPr txBox="1"/>
          <p:nvPr/>
        </p:nvSpPr>
        <p:spPr>
          <a:xfrm>
            <a:off x="929642" y="1652291"/>
            <a:ext cx="6434455" cy="345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80"/>
              </a:lnSpc>
            </a:pPr>
            <a:r>
              <a:rPr lang="en-US" sz="20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KPI Property</a:t>
            </a:r>
            <a:endParaRPr lang="ru-RU" sz="2000" b="1" spc="-10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1231" y="1964592"/>
            <a:ext cx="65512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Показатели:</a:t>
            </a:r>
          </a:p>
          <a:p>
            <a:pPr marL="342900" indent="-342900">
              <a:buAutoNum type="arabicPeriod"/>
            </a:pPr>
            <a:r>
              <a:rPr lang="ru-RU" dirty="0" smtClean="0"/>
              <a:t>Удовлетворенность – 100%</a:t>
            </a:r>
          </a:p>
          <a:p>
            <a:pPr marL="342900" indent="-342900">
              <a:buAutoNum type="arabicPeriod"/>
            </a:pPr>
            <a:r>
              <a:rPr lang="ru-RU" dirty="0" smtClean="0"/>
              <a:t>Заполняемость 100%</a:t>
            </a:r>
          </a:p>
          <a:p>
            <a:pPr marL="342900" indent="-342900">
              <a:buAutoNum type="arabicPeriod"/>
            </a:pPr>
            <a:r>
              <a:rPr lang="ru-RU" dirty="0" smtClean="0"/>
              <a:t>Ставка аренды выше рыночной на 5-10%</a:t>
            </a:r>
          </a:p>
          <a:p>
            <a:pPr marL="342900" indent="-342900">
              <a:buAutoNum type="arabicPeriod"/>
            </a:pPr>
            <a:r>
              <a:rPr lang="ru-RU" dirty="0" smtClean="0"/>
              <a:t>Выполнения плана по дебиторской задолженности</a:t>
            </a:r>
          </a:p>
          <a:p>
            <a:pPr marL="342900" indent="-342900">
              <a:buAutoNum type="arabicPeriod"/>
            </a:pPr>
            <a:r>
              <a:rPr lang="en-US" dirty="0" smtClean="0"/>
              <a:t>EBITDA</a:t>
            </a:r>
            <a:r>
              <a:rPr lang="ru-RU" dirty="0" smtClean="0"/>
              <a:t> не ниже запланированной в бюджете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71231" y="5161405"/>
            <a:ext cx="6551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Схема заработной платы с 2019 года:</a:t>
            </a:r>
          </a:p>
          <a:p>
            <a:r>
              <a:rPr lang="ru-RU" dirty="0" smtClean="0"/>
              <a:t>Фиксированный оклад – 75%</a:t>
            </a:r>
          </a:p>
          <a:p>
            <a:r>
              <a:rPr lang="ru-RU" dirty="0" smtClean="0"/>
              <a:t>Премиальный фонд – 25%</a:t>
            </a:r>
            <a:endParaRPr lang="ru-RU" dirty="0"/>
          </a:p>
        </p:txBody>
      </p:sp>
      <p:sp>
        <p:nvSpPr>
          <p:cNvPr id="11" name="object 6"/>
          <p:cNvSpPr txBox="1"/>
          <p:nvPr/>
        </p:nvSpPr>
        <p:spPr>
          <a:xfrm>
            <a:off x="929642" y="3928866"/>
            <a:ext cx="6434455" cy="345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80"/>
              </a:lnSpc>
            </a:pPr>
            <a:r>
              <a:rPr lang="en-US" sz="20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KPI Facility</a:t>
            </a:r>
            <a:endParaRPr lang="ru-RU" sz="2000" b="1" spc="-10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1231" y="4221970"/>
            <a:ext cx="6551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Показатели:</a:t>
            </a:r>
          </a:p>
          <a:p>
            <a:pPr marL="342900" indent="-342900">
              <a:buAutoNum type="arabicPeriod"/>
            </a:pPr>
            <a:r>
              <a:rPr lang="ru-RU" dirty="0" smtClean="0"/>
              <a:t>Удовлетворенность – 100%</a:t>
            </a:r>
          </a:p>
          <a:p>
            <a:pPr marL="342900" indent="-342900">
              <a:buAutoNum type="arabicPeriod"/>
            </a:pPr>
            <a:r>
              <a:rPr lang="ru-RU" dirty="0" smtClean="0"/>
              <a:t>Выполнение ППР – 100%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483" y="1997450"/>
            <a:ext cx="41910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8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arden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7203</TotalTime>
  <Words>360</Words>
  <Application>Microsoft Office PowerPoint</Application>
  <PresentationFormat>Произвольный</PresentationFormat>
  <Paragraphs>70</Paragraphs>
  <Slides>10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Open Sans</vt:lpstr>
      <vt:lpstr>Arial</vt:lpstr>
      <vt:lpstr>Arial Black</vt:lpstr>
      <vt:lpstr>Calibri</vt:lpstr>
      <vt:lpstr>Open Sans Extrabold</vt:lpstr>
      <vt:lpstr>Wingdings</vt:lpstr>
      <vt:lpstr>Тема Office</vt:lpstr>
      <vt:lpstr>Презентация PowerPoint</vt:lpstr>
      <vt:lpstr>Содержание</vt:lpstr>
      <vt:lpstr>Миссия компании</vt:lpstr>
      <vt:lpstr>Видение компании</vt:lpstr>
      <vt:lpstr>Наши Ценности 5М </vt:lpstr>
      <vt:lpstr>Виды деятельности компании:</vt:lpstr>
      <vt:lpstr>Стратегические цели: 2019</vt:lpstr>
      <vt:lpstr>Презентация PowerPoint</vt:lpstr>
      <vt:lpstr>KPI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Victory Savchenkova</dc:creator>
  <cp:lastModifiedBy>MarinaPC</cp:lastModifiedBy>
  <cp:revision>266</cp:revision>
  <cp:lastPrinted>2019-02-18T05:09:38Z</cp:lastPrinted>
  <dcterms:created xsi:type="dcterms:W3CDTF">2016-04-25T08:03:00Z</dcterms:created>
  <dcterms:modified xsi:type="dcterms:W3CDTF">2019-02-18T10:08:52Z</dcterms:modified>
</cp:coreProperties>
</file>